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64" r:id="rId2"/>
    <p:sldId id="278" r:id="rId3"/>
    <p:sldId id="297" r:id="rId4"/>
    <p:sldId id="319" r:id="rId5"/>
    <p:sldId id="320" r:id="rId6"/>
    <p:sldId id="291" r:id="rId7"/>
    <p:sldId id="298" r:id="rId8"/>
    <p:sldId id="299" r:id="rId9"/>
    <p:sldId id="300" r:id="rId10"/>
    <p:sldId id="301" r:id="rId11"/>
    <p:sldId id="302" r:id="rId12"/>
    <p:sldId id="303" r:id="rId13"/>
    <p:sldId id="292" r:id="rId14"/>
    <p:sldId id="304" r:id="rId15"/>
    <p:sldId id="305" r:id="rId16"/>
    <p:sldId id="316" r:id="rId17"/>
    <p:sldId id="293" r:id="rId18"/>
    <p:sldId id="306" r:id="rId19"/>
    <p:sldId id="307" r:id="rId20"/>
    <p:sldId id="308" r:id="rId21"/>
    <p:sldId id="309" r:id="rId22"/>
    <p:sldId id="310" r:id="rId23"/>
    <p:sldId id="311" r:id="rId24"/>
    <p:sldId id="321" r:id="rId25"/>
    <p:sldId id="313" r:id="rId26"/>
    <p:sldId id="314" r:id="rId27"/>
    <p:sldId id="315" r:id="rId28"/>
    <p:sldId id="317" r:id="rId29"/>
    <p:sldId id="318" r:id="rId30"/>
  </p:sldIdLst>
  <p:sldSz cx="12188825" cy="6858000"/>
  <p:notesSz cx="7315200" cy="96012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280" autoAdjust="0"/>
  </p:normalViewPr>
  <p:slideViewPr>
    <p:cSldViewPr showGuides="1">
      <p:cViewPr varScale="1">
        <p:scale>
          <a:sx n="106" d="100"/>
          <a:sy n="106" d="100"/>
        </p:scale>
        <p:origin x="714" y="114"/>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 Fox" userId="1aa67f5f99d860dd" providerId="LiveId" clId="{17E46700-5EC3-4585-956C-99DA4CAE7C34}"/>
    <pc:docChg chg="undo custSel delSld modSld modNotesMaster modHandout">
      <pc:chgData name="Dani Fox" userId="1aa67f5f99d860dd" providerId="LiveId" clId="{17E46700-5EC3-4585-956C-99DA4CAE7C34}" dt="2021-06-30T23:45:08.404" v="48" actId="20577"/>
      <pc:docMkLst>
        <pc:docMk/>
      </pc:docMkLst>
      <pc:sldChg chg="del">
        <pc:chgData name="Dani Fox" userId="1aa67f5f99d860dd" providerId="LiveId" clId="{17E46700-5EC3-4585-956C-99DA4CAE7C34}" dt="2021-06-07T16:47:42.757" v="0" actId="2696"/>
        <pc:sldMkLst>
          <pc:docMk/>
          <pc:sldMk cId="711182959" sldId="276"/>
        </pc:sldMkLst>
      </pc:sldChg>
      <pc:sldChg chg="del">
        <pc:chgData name="Dani Fox" userId="1aa67f5f99d860dd" providerId="LiveId" clId="{17E46700-5EC3-4585-956C-99DA4CAE7C34}" dt="2021-06-07T16:47:44.713" v="1" actId="2696"/>
        <pc:sldMkLst>
          <pc:docMk/>
          <pc:sldMk cId="2841037143" sldId="277"/>
        </pc:sldMkLst>
      </pc:sldChg>
      <pc:sldChg chg="modSp mod">
        <pc:chgData name="Dani Fox" userId="1aa67f5f99d860dd" providerId="LiveId" clId="{17E46700-5EC3-4585-956C-99DA4CAE7C34}" dt="2021-06-07T16:47:50.307" v="4" actId="20577"/>
        <pc:sldMkLst>
          <pc:docMk/>
          <pc:sldMk cId="819037766" sldId="278"/>
        </pc:sldMkLst>
        <pc:spChg chg="mod">
          <ac:chgData name="Dani Fox" userId="1aa67f5f99d860dd" providerId="LiveId" clId="{17E46700-5EC3-4585-956C-99DA4CAE7C34}" dt="2021-06-07T16:47:50.307" v="4" actId="20577"/>
          <ac:spMkLst>
            <pc:docMk/>
            <pc:sldMk cId="819037766" sldId="278"/>
            <ac:spMk id="3" creationId="{CCC4C415-8F43-4817-B731-3FBA3D436F21}"/>
          </ac:spMkLst>
        </pc:spChg>
      </pc:sldChg>
      <pc:sldChg chg="modSp mod">
        <pc:chgData name="Dani Fox" userId="1aa67f5f99d860dd" providerId="LiveId" clId="{17E46700-5EC3-4585-956C-99DA4CAE7C34}" dt="2021-06-30T23:45:08.404" v="48" actId="20577"/>
        <pc:sldMkLst>
          <pc:docMk/>
          <pc:sldMk cId="3500139258" sldId="306"/>
        </pc:sldMkLst>
        <pc:spChg chg="mod">
          <ac:chgData name="Dani Fox" userId="1aa67f5f99d860dd" providerId="LiveId" clId="{17E46700-5EC3-4585-956C-99DA4CAE7C34}" dt="2021-06-30T23:45:08.404" v="48" actId="20577"/>
          <ac:spMkLst>
            <pc:docMk/>
            <pc:sldMk cId="3500139258" sldId="306"/>
            <ac:spMk id="3" creationId="{2B956A8C-FB68-496E-BFF4-D0A3C8566036}"/>
          </ac:spMkLst>
        </pc:spChg>
      </pc:sldChg>
    </pc:docChg>
  </pc:docChgLst>
  <pc:docChgLst>
    <pc:chgData name="Dani Fox" userId="1aa67f5f99d860dd" providerId="LiveId" clId="{1A1B36D0-7373-4DA2-9E9B-7709A25A6624}"/>
    <pc:docChg chg="custSel modSld">
      <pc:chgData name="Dani Fox" userId="1aa67f5f99d860dd" providerId="LiveId" clId="{1A1B36D0-7373-4DA2-9E9B-7709A25A6624}" dt="2021-07-24T18:56:20.292" v="0" actId="313"/>
      <pc:docMkLst>
        <pc:docMk/>
      </pc:docMkLst>
      <pc:sldChg chg="modSp mod">
        <pc:chgData name="Dani Fox" userId="1aa67f5f99d860dd" providerId="LiveId" clId="{1A1B36D0-7373-4DA2-9E9B-7709A25A6624}" dt="2021-07-24T18:56:20.292" v="0" actId="313"/>
        <pc:sldMkLst>
          <pc:docMk/>
          <pc:sldMk cId="2327473375" sldId="310"/>
        </pc:sldMkLst>
        <pc:spChg chg="mod">
          <ac:chgData name="Dani Fox" userId="1aa67f5f99d860dd" providerId="LiveId" clId="{1A1B36D0-7373-4DA2-9E9B-7709A25A6624}" dt="2021-07-24T18:56:20.292" v="0" actId="313"/>
          <ac:spMkLst>
            <pc:docMk/>
            <pc:sldMk cId="2327473375" sldId="310"/>
            <ac:spMk id="3" creationId="{2B956A8C-FB68-496E-BFF4-D0A3C856603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a:solidFill>
                <a:schemeClr val="tx2"/>
              </a:solidFill>
            </a:endParaRPr>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E973C59C-4E16-4A64-A766-34DB213E11B3}" type="datetimeFigureOut">
              <a:rPr lang="en-US">
                <a:solidFill>
                  <a:schemeClr val="tx2"/>
                </a:solidFill>
              </a:rPr>
              <a:t>7/24/2021</a:t>
            </a:fld>
            <a:endParaRPr>
              <a:solidFill>
                <a:schemeClr val="tx2"/>
              </a:solidFill>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a:solidFill>
                <a:schemeClr val="tx2"/>
              </a:solidFill>
            </a:endParaRP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solidFill>
                  <a:schemeClr val="tx2"/>
                </a:solidFill>
              </a:defRPr>
            </a:lvl1pPr>
          </a:lstStyle>
          <a:p>
            <a:endParaRPr/>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solidFill>
                  <a:schemeClr val="tx2"/>
                </a:solidFill>
              </a:defRPr>
            </a:lvl1pPr>
          </a:lstStyle>
          <a:p>
            <a:fld id="{F95CF31C-F757-429C-A789-86504F04C3BE}" type="datetimeFigureOut">
              <a:rPr lang="en-US"/>
              <a:pPr/>
              <a:t>7/24/2021</a:t>
            </a:fld>
            <a:endParaRPr/>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61" tIns="48331" rIns="96661" bIns="48331" rtlCol="0" anchor="ctr"/>
          <a:lstStyle/>
          <a:p>
            <a:endParaRPr/>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solidFill>
                  <a:schemeClr val="tx2"/>
                </a:solidFill>
              </a:defRPr>
            </a:lvl1pPr>
          </a:lstStyle>
          <a:p>
            <a:endParaRP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7/24/2021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7/24/2021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7/24/2021</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7/24/2021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7/24/2021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7/24/2021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7/24/2021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7/24/2021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7/24/2021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7/24/2021</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5924" y="1844676"/>
            <a:ext cx="7008574" cy="3298825"/>
          </a:xfrm>
        </p:spPr>
        <p:txBody>
          <a:bodyPr/>
          <a:lstStyle/>
          <a:p>
            <a:pPr algn="ctr"/>
            <a:r>
              <a:rPr lang="en-US" dirty="0">
                <a:latin typeface="Baskerville Old Face" panose="02020602080505020303" pitchFamily="18" charset="0"/>
              </a:rPr>
              <a:t>Advanced Hypnotism</a:t>
            </a:r>
          </a:p>
        </p:txBody>
      </p:sp>
      <p:sp>
        <p:nvSpPr>
          <p:cNvPr id="3" name="Subtitle 2"/>
          <p:cNvSpPr>
            <a:spLocks noGrp="1"/>
          </p:cNvSpPr>
          <p:nvPr>
            <p:ph type="subTitle" idx="1"/>
          </p:nvPr>
        </p:nvSpPr>
        <p:spPr>
          <a:xfrm>
            <a:off x="4680582" y="5143501"/>
            <a:ext cx="7008574" cy="1244600"/>
          </a:xfrm>
        </p:spPr>
        <p:txBody>
          <a:bodyPr>
            <a:normAutofit/>
          </a:bodyPr>
          <a:lstStyle/>
          <a:p>
            <a:pPr algn="ctr"/>
            <a:r>
              <a:rPr lang="en-US" dirty="0">
                <a:latin typeface="Baskerville Old Face" panose="02020602080505020303" pitchFamily="18" charset="0"/>
              </a:rPr>
              <a:t>Online Live Classes</a:t>
            </a:r>
          </a:p>
        </p:txBody>
      </p:sp>
      <p:pic>
        <p:nvPicPr>
          <p:cNvPr id="5" name="Picture 4" descr="Logo&#10;&#10;Description automatically generated">
            <a:extLst>
              <a:ext uri="{FF2B5EF4-FFF2-40B4-BE49-F238E27FC236}">
                <a16:creationId xmlns:a16="http://schemas.microsoft.com/office/drawing/2014/main" id="{6134F4AC-2B9B-4C17-91E6-80E9DB9D1A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2012" y="-152400"/>
            <a:ext cx="4267200" cy="4267200"/>
          </a:xfrm>
          <a:prstGeom prst="rect">
            <a:avLst/>
          </a:prstGeom>
        </p:spPr>
      </p:pic>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BDB-1716-4DDB-ABDE-B2B202DDC8F3}"/>
              </a:ext>
            </a:extLst>
          </p:cNvPr>
          <p:cNvSpPr>
            <a:spLocks noGrp="1"/>
          </p:cNvSpPr>
          <p:nvPr>
            <p:ph type="title"/>
          </p:nvPr>
        </p:nvSpPr>
        <p:spPr/>
        <p:txBody>
          <a:bodyPr/>
          <a:lstStyle/>
          <a:p>
            <a:r>
              <a:rPr lang="en-US" dirty="0"/>
              <a:t>Exercise 8 - Focusing</a:t>
            </a:r>
          </a:p>
        </p:txBody>
      </p:sp>
      <p:sp>
        <p:nvSpPr>
          <p:cNvPr id="3" name="Content Placeholder 2">
            <a:extLst>
              <a:ext uri="{FF2B5EF4-FFF2-40B4-BE49-F238E27FC236}">
                <a16:creationId xmlns:a16="http://schemas.microsoft.com/office/drawing/2014/main" id="{B4D2EC02-1297-4D5B-80DD-A203A8D4E965}"/>
              </a:ext>
            </a:extLst>
          </p:cNvPr>
          <p:cNvSpPr>
            <a:spLocks noGrp="1"/>
          </p:cNvSpPr>
          <p:nvPr>
            <p:ph idx="1"/>
          </p:nvPr>
        </p:nvSpPr>
        <p:spPr/>
        <p:txBody>
          <a:bodyPr>
            <a:normAutofit/>
          </a:bodyPr>
          <a:lstStyle/>
          <a:p>
            <a:pPr marL="0" indent="0">
              <a:buNone/>
            </a:pPr>
            <a:r>
              <a:rPr lang="en-US" dirty="0"/>
              <a:t>4.	Find the Beliefs</a:t>
            </a:r>
          </a:p>
          <a:p>
            <a:pPr marL="0" indent="0">
              <a:buNone/>
            </a:pPr>
            <a:r>
              <a:rPr lang="en-US" dirty="0"/>
              <a:t>Now within that region of your body where you feel that felt-sense and the emotions that go with it, there are certain belief systems that cause those emotions.  Therefore, finish this sentence, “When I think about this issue and feel so (insert an emotion here) I feel like I am…” (Repeat this stem-sentence about 5 to 7 times)</a:t>
            </a:r>
          </a:p>
        </p:txBody>
      </p:sp>
    </p:spTree>
    <p:extLst>
      <p:ext uri="{BB962C8B-B14F-4D97-AF65-F5344CB8AC3E}">
        <p14:creationId xmlns:p14="http://schemas.microsoft.com/office/powerpoint/2010/main" val="156199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BDB-1716-4DDB-ABDE-B2B202DDC8F3}"/>
              </a:ext>
            </a:extLst>
          </p:cNvPr>
          <p:cNvSpPr>
            <a:spLocks noGrp="1"/>
          </p:cNvSpPr>
          <p:nvPr>
            <p:ph type="title"/>
          </p:nvPr>
        </p:nvSpPr>
        <p:spPr/>
        <p:txBody>
          <a:bodyPr/>
          <a:lstStyle/>
          <a:p>
            <a:r>
              <a:rPr lang="en-US" dirty="0"/>
              <a:t>Exercise 8 - Focusing</a:t>
            </a:r>
          </a:p>
        </p:txBody>
      </p:sp>
      <p:sp>
        <p:nvSpPr>
          <p:cNvPr id="3" name="Content Placeholder 2">
            <a:extLst>
              <a:ext uri="{FF2B5EF4-FFF2-40B4-BE49-F238E27FC236}">
                <a16:creationId xmlns:a16="http://schemas.microsoft.com/office/drawing/2014/main" id="{B4D2EC02-1297-4D5B-80DD-A203A8D4E965}"/>
              </a:ext>
            </a:extLst>
          </p:cNvPr>
          <p:cNvSpPr>
            <a:spLocks noGrp="1"/>
          </p:cNvSpPr>
          <p:nvPr>
            <p:ph idx="1"/>
          </p:nvPr>
        </p:nvSpPr>
        <p:spPr/>
        <p:txBody>
          <a:bodyPr>
            <a:normAutofit/>
          </a:bodyPr>
          <a:lstStyle/>
          <a:p>
            <a:pPr marL="0" indent="0">
              <a:buNone/>
            </a:pPr>
            <a:r>
              <a:rPr lang="en-US" dirty="0"/>
              <a:t>5.	Resonate the Beliefs and Emotions with the Felt-Sense</a:t>
            </a:r>
          </a:p>
          <a:p>
            <a:pPr marL="0" indent="0">
              <a:buNone/>
            </a:pPr>
            <a:r>
              <a:rPr lang="en-US" dirty="0"/>
              <a:t>Now I would like you to check in and tell me are the words that you use to describe these beliefs and emotions, do those resonate with the felt-sense in your body when you think about this issue, which is to say, “Are these the best words to describe how you feel in relationship to your issue and your felt-sense?”  (Be sure to use the clients own beliefs and emotions)</a:t>
            </a:r>
          </a:p>
        </p:txBody>
      </p:sp>
    </p:spTree>
    <p:extLst>
      <p:ext uri="{BB962C8B-B14F-4D97-AF65-F5344CB8AC3E}">
        <p14:creationId xmlns:p14="http://schemas.microsoft.com/office/powerpoint/2010/main" val="221397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BDB-1716-4DDB-ABDE-B2B202DDC8F3}"/>
              </a:ext>
            </a:extLst>
          </p:cNvPr>
          <p:cNvSpPr>
            <a:spLocks noGrp="1"/>
          </p:cNvSpPr>
          <p:nvPr>
            <p:ph type="title"/>
          </p:nvPr>
        </p:nvSpPr>
        <p:spPr/>
        <p:txBody>
          <a:bodyPr/>
          <a:lstStyle/>
          <a:p>
            <a:r>
              <a:rPr lang="en-US" dirty="0"/>
              <a:t>Exercise 8 - Focusing</a:t>
            </a:r>
          </a:p>
        </p:txBody>
      </p:sp>
      <p:sp>
        <p:nvSpPr>
          <p:cNvPr id="3" name="Content Placeholder 2">
            <a:extLst>
              <a:ext uri="{FF2B5EF4-FFF2-40B4-BE49-F238E27FC236}">
                <a16:creationId xmlns:a16="http://schemas.microsoft.com/office/drawing/2014/main" id="{B4D2EC02-1297-4D5B-80DD-A203A8D4E965}"/>
              </a:ext>
            </a:extLst>
          </p:cNvPr>
          <p:cNvSpPr>
            <a:spLocks noGrp="1"/>
          </p:cNvSpPr>
          <p:nvPr>
            <p:ph idx="1"/>
          </p:nvPr>
        </p:nvSpPr>
        <p:spPr/>
        <p:txBody>
          <a:bodyPr>
            <a:normAutofit lnSpcReduction="10000"/>
          </a:bodyPr>
          <a:lstStyle/>
          <a:p>
            <a:pPr marL="0" indent="0">
              <a:buNone/>
            </a:pPr>
            <a:r>
              <a:rPr lang="en-US" dirty="0"/>
              <a:t>6.	Ask and Receive</a:t>
            </a:r>
          </a:p>
          <a:p>
            <a:pPr marL="0" indent="0">
              <a:buNone/>
            </a:pPr>
            <a:r>
              <a:rPr lang="en-US" dirty="0"/>
              <a:t>Now I would like you to ask that part of you, that we have just gotten in touch with, a question and receive the answer from that part.  Allow the answer to come up from the region of your felt-sense to your conscious mind, rather than working to find the answer in your conscious mind.  Ask this part, “What is your story, what are you all about?”</a:t>
            </a:r>
          </a:p>
          <a:p>
            <a:pPr marL="0" indent="0">
              <a:buNone/>
            </a:pPr>
            <a:r>
              <a:rPr lang="en-US" dirty="0"/>
              <a:t>Once the story is elicited, then say, “Now ask this part of you, what would you need to feel better now?”  Offer this part what it needs until a shift occurs in the felt-sense or move on to the IIH Modified Core Transformation Protocol or into any other appropriate technique.</a:t>
            </a:r>
          </a:p>
        </p:txBody>
      </p:sp>
    </p:spTree>
    <p:extLst>
      <p:ext uri="{BB962C8B-B14F-4D97-AF65-F5344CB8AC3E}">
        <p14:creationId xmlns:p14="http://schemas.microsoft.com/office/powerpoint/2010/main" val="270133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4AF70-1526-4248-A852-D4A9BA3CE2B2}"/>
              </a:ext>
            </a:extLst>
          </p:cNvPr>
          <p:cNvSpPr>
            <a:spLocks noGrp="1"/>
          </p:cNvSpPr>
          <p:nvPr>
            <p:ph type="title"/>
          </p:nvPr>
        </p:nvSpPr>
        <p:spPr/>
        <p:txBody>
          <a:bodyPr/>
          <a:lstStyle/>
          <a:p>
            <a:r>
              <a:rPr lang="en-US" dirty="0"/>
              <a:t>Exercise 9 – Core Transformation</a:t>
            </a:r>
          </a:p>
        </p:txBody>
      </p:sp>
      <p:sp>
        <p:nvSpPr>
          <p:cNvPr id="3" name="Content Placeholder 2">
            <a:extLst>
              <a:ext uri="{FF2B5EF4-FFF2-40B4-BE49-F238E27FC236}">
                <a16:creationId xmlns:a16="http://schemas.microsoft.com/office/drawing/2014/main" id="{2B956A8C-FB68-496E-BFF4-D0A3C8566036}"/>
              </a:ext>
            </a:extLst>
          </p:cNvPr>
          <p:cNvSpPr>
            <a:spLocks noGrp="1"/>
          </p:cNvSpPr>
          <p:nvPr>
            <p:ph idx="1"/>
          </p:nvPr>
        </p:nvSpPr>
        <p:spPr/>
        <p:txBody>
          <a:bodyPr>
            <a:normAutofit/>
          </a:bodyPr>
          <a:lstStyle/>
          <a:p>
            <a:pPr marL="0" indent="0">
              <a:buNone/>
            </a:pPr>
            <a:r>
              <a:rPr lang="en-US" sz="1800" b="1" i="0" u="none" strike="noStrike" baseline="0" dirty="0"/>
              <a:t>Once a part that needs help is identified:</a:t>
            </a:r>
          </a:p>
          <a:p>
            <a:pPr marL="0" indent="0">
              <a:buNone/>
            </a:pPr>
            <a:r>
              <a:rPr lang="en-US" sz="1800" b="1" i="0" u="none" strike="noStrike" baseline="0" dirty="0"/>
              <a:t>Elicit an Outcome Chain</a:t>
            </a:r>
          </a:p>
          <a:p>
            <a:pPr marL="0" indent="0">
              <a:buNone/>
            </a:pPr>
            <a:r>
              <a:rPr lang="en-US" sz="1800" b="1" i="0" u="none" strike="noStrike" baseline="0" dirty="0"/>
              <a:t>HOW DO YOU FEEL NOW?</a:t>
            </a:r>
          </a:p>
          <a:p>
            <a:pPr marL="0" indent="0">
              <a:buNone/>
            </a:pPr>
            <a:r>
              <a:rPr lang="en-US" sz="1800" b="1" i="0" u="none" strike="noStrike" baseline="0" dirty="0"/>
              <a:t>1.	Ask, “What do you need to feel better?” </a:t>
            </a:r>
          </a:p>
          <a:p>
            <a:pPr marL="0" indent="0">
              <a:buNone/>
            </a:pPr>
            <a:r>
              <a:rPr lang="en-US" sz="1800" b="1" i="0" u="none" strike="noStrike" baseline="0" dirty="0"/>
              <a:t>2.	“Now, as you can conceive of that feeling you can step into it.  Take your time and when you can feel that fully and completely, let me know, and if anything holds you back, you can let me know as well.”</a:t>
            </a:r>
          </a:p>
          <a:p>
            <a:pPr marL="0" indent="0">
              <a:buNone/>
            </a:pPr>
            <a:r>
              <a:rPr lang="en-US" sz="1800" b="1" i="0" u="none" strike="noStrike" baseline="0" dirty="0"/>
              <a:t>3.	Good, “And what would feel even better?”  Repeat steps 2 and 3 until an outcome chain is elicited that leads to the Core State.  Be sure to write down each step of this chain.</a:t>
            </a:r>
          </a:p>
        </p:txBody>
      </p:sp>
    </p:spTree>
    <p:extLst>
      <p:ext uri="{BB962C8B-B14F-4D97-AF65-F5344CB8AC3E}">
        <p14:creationId xmlns:p14="http://schemas.microsoft.com/office/powerpoint/2010/main" val="8518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4AF70-1526-4248-A852-D4A9BA3CE2B2}"/>
              </a:ext>
            </a:extLst>
          </p:cNvPr>
          <p:cNvSpPr>
            <a:spLocks noGrp="1"/>
          </p:cNvSpPr>
          <p:nvPr>
            <p:ph type="title"/>
          </p:nvPr>
        </p:nvSpPr>
        <p:spPr/>
        <p:txBody>
          <a:bodyPr/>
          <a:lstStyle/>
          <a:p>
            <a:r>
              <a:rPr lang="en-US" dirty="0"/>
              <a:t>Exercise 9 – Core Transformation</a:t>
            </a:r>
          </a:p>
        </p:txBody>
      </p:sp>
      <p:sp>
        <p:nvSpPr>
          <p:cNvPr id="3" name="Content Placeholder 2">
            <a:extLst>
              <a:ext uri="{FF2B5EF4-FFF2-40B4-BE49-F238E27FC236}">
                <a16:creationId xmlns:a16="http://schemas.microsoft.com/office/drawing/2014/main" id="{2B956A8C-FB68-496E-BFF4-D0A3C8566036}"/>
              </a:ext>
            </a:extLst>
          </p:cNvPr>
          <p:cNvSpPr>
            <a:spLocks noGrp="1"/>
          </p:cNvSpPr>
          <p:nvPr>
            <p:ph idx="1"/>
          </p:nvPr>
        </p:nvSpPr>
        <p:spPr/>
        <p:txBody>
          <a:bodyPr>
            <a:normAutofit/>
          </a:bodyPr>
          <a:lstStyle/>
          <a:p>
            <a:pPr marL="0" indent="0">
              <a:buNone/>
            </a:pPr>
            <a:r>
              <a:rPr lang="en-US" sz="1800" b="1" i="0" u="none" strike="noStrike" baseline="0" dirty="0"/>
              <a:t>Reversing the Outcome Chain</a:t>
            </a:r>
          </a:p>
          <a:p>
            <a:pPr marL="0" indent="0">
              <a:buNone/>
            </a:pPr>
            <a:r>
              <a:rPr lang="en-US" sz="1800" b="1" i="0" u="none" strike="noStrike" baseline="0" dirty="0"/>
              <a:t>4.	“Now that you have Joy (Core State) as a way of being, can you see that happy (use the step of the chain that came before the Core State) is contained within Joy?</a:t>
            </a:r>
          </a:p>
          <a:p>
            <a:pPr marL="0" indent="0">
              <a:buNone/>
            </a:pPr>
            <a:r>
              <a:rPr lang="en-US" sz="1800" b="1" i="0" u="none" strike="noStrike" baseline="0" dirty="0"/>
              <a:t>5.	Move backwards through the entire outcome chain, one step at a time, saying, “Now can you see that (previous word) is already contained in the state of being known as (Core State word)?”</a:t>
            </a:r>
          </a:p>
          <a:p>
            <a:pPr marL="0" indent="0">
              <a:buNone/>
            </a:pPr>
            <a:r>
              <a:rPr lang="en-US" sz="1800" b="1" i="0" u="none" strike="noStrike" baseline="0" dirty="0"/>
              <a:t>Connecting the Core State to the Original Issue</a:t>
            </a:r>
          </a:p>
          <a:p>
            <a:pPr marL="0" indent="0">
              <a:buNone/>
            </a:pPr>
            <a:r>
              <a:rPr lang="en-US" sz="1800" b="1" i="0" u="none" strike="noStrike" baseline="0" dirty="0"/>
              <a:t>6.	“Now how does having (Core State) as a way of being change, transform or enrich the (original issue you came in with?)”</a:t>
            </a:r>
          </a:p>
        </p:txBody>
      </p:sp>
    </p:spTree>
    <p:extLst>
      <p:ext uri="{BB962C8B-B14F-4D97-AF65-F5344CB8AC3E}">
        <p14:creationId xmlns:p14="http://schemas.microsoft.com/office/powerpoint/2010/main" val="401238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4AF70-1526-4248-A852-D4A9BA3CE2B2}"/>
              </a:ext>
            </a:extLst>
          </p:cNvPr>
          <p:cNvSpPr>
            <a:spLocks noGrp="1"/>
          </p:cNvSpPr>
          <p:nvPr>
            <p:ph type="title"/>
          </p:nvPr>
        </p:nvSpPr>
        <p:spPr/>
        <p:txBody>
          <a:bodyPr/>
          <a:lstStyle/>
          <a:p>
            <a:r>
              <a:rPr lang="en-US" dirty="0"/>
              <a:t>Exercise 9 – Core Transformation</a:t>
            </a:r>
          </a:p>
        </p:txBody>
      </p:sp>
      <p:sp>
        <p:nvSpPr>
          <p:cNvPr id="3" name="Content Placeholder 2">
            <a:extLst>
              <a:ext uri="{FF2B5EF4-FFF2-40B4-BE49-F238E27FC236}">
                <a16:creationId xmlns:a16="http://schemas.microsoft.com/office/drawing/2014/main" id="{2B956A8C-FB68-496E-BFF4-D0A3C8566036}"/>
              </a:ext>
            </a:extLst>
          </p:cNvPr>
          <p:cNvSpPr>
            <a:spLocks noGrp="1"/>
          </p:cNvSpPr>
          <p:nvPr>
            <p:ph idx="1"/>
          </p:nvPr>
        </p:nvSpPr>
        <p:spPr/>
        <p:txBody>
          <a:bodyPr>
            <a:normAutofit/>
          </a:bodyPr>
          <a:lstStyle/>
          <a:p>
            <a:pPr marL="0" indent="0">
              <a:buNone/>
            </a:pPr>
            <a:r>
              <a:rPr lang="en-US" sz="1800" b="1" i="0" u="none" strike="noStrike" baseline="0" dirty="0"/>
              <a:t>Growing the Part Up and Integrating</a:t>
            </a:r>
          </a:p>
          <a:p>
            <a:pPr marL="0" indent="0">
              <a:buNone/>
            </a:pPr>
            <a:r>
              <a:rPr lang="en-US" sz="1800" b="1" i="0" u="none" strike="noStrike" baseline="0" dirty="0"/>
              <a:t>7.	“Now ask this part of you that we have been working with if it would like to grow up feeling this good?”</a:t>
            </a:r>
          </a:p>
          <a:p>
            <a:pPr marL="0" indent="0">
              <a:buNone/>
            </a:pPr>
            <a:r>
              <a:rPr lang="en-US" sz="1800" b="1" i="0" u="none" strike="noStrike" baseline="0" dirty="0"/>
              <a:t>8.	“Imagine taking this part, as if, by the hand, and growing this part up through the years until he (or she) is caught up to your present day sense of self.  If this part stops at any point you can let me know or when this part is all grown up you can let me know as well.”</a:t>
            </a:r>
          </a:p>
          <a:p>
            <a:pPr marL="0" indent="0">
              <a:buNone/>
            </a:pPr>
            <a:r>
              <a:rPr lang="en-US" sz="1800" b="1" i="0" u="none" strike="noStrike" baseline="0" dirty="0"/>
              <a:t>9.	“Now imagine that this part turns around so that his (or her) back faces your chest and you hug this part into you, so that you become him and he becomes you.  When you feel that this part is fully integrated into the whole of your being, let me know.”</a:t>
            </a:r>
          </a:p>
          <a:p>
            <a:pPr marL="0" indent="0">
              <a:buNone/>
            </a:pPr>
            <a:r>
              <a:rPr lang="en-US" sz="1800" b="1" i="0" u="none" strike="noStrike" baseline="0" dirty="0"/>
              <a:t>Check again for the felt-sense shift in relationship to the original issue</a:t>
            </a:r>
            <a:endParaRPr lang="en-US" sz="1800" dirty="0"/>
          </a:p>
        </p:txBody>
      </p:sp>
    </p:spTree>
    <p:extLst>
      <p:ext uri="{BB962C8B-B14F-4D97-AF65-F5344CB8AC3E}">
        <p14:creationId xmlns:p14="http://schemas.microsoft.com/office/powerpoint/2010/main" val="284504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4AF70-1526-4248-A852-D4A9BA3CE2B2}"/>
              </a:ext>
            </a:extLst>
          </p:cNvPr>
          <p:cNvSpPr>
            <a:spLocks noGrp="1"/>
          </p:cNvSpPr>
          <p:nvPr>
            <p:ph type="title"/>
          </p:nvPr>
        </p:nvSpPr>
        <p:spPr/>
        <p:txBody>
          <a:bodyPr/>
          <a:lstStyle/>
          <a:p>
            <a:r>
              <a:rPr lang="en-US" dirty="0"/>
              <a:t>Exercise 10 – Eye Movement Therapy</a:t>
            </a:r>
          </a:p>
        </p:txBody>
      </p:sp>
      <p:sp>
        <p:nvSpPr>
          <p:cNvPr id="3" name="Content Placeholder 2">
            <a:extLst>
              <a:ext uri="{FF2B5EF4-FFF2-40B4-BE49-F238E27FC236}">
                <a16:creationId xmlns:a16="http://schemas.microsoft.com/office/drawing/2014/main" id="{2B956A8C-FB68-496E-BFF4-D0A3C8566036}"/>
              </a:ext>
            </a:extLst>
          </p:cNvPr>
          <p:cNvSpPr>
            <a:spLocks noGrp="1"/>
          </p:cNvSpPr>
          <p:nvPr>
            <p:ph idx="1"/>
          </p:nvPr>
        </p:nvSpPr>
        <p:spPr/>
        <p:txBody>
          <a:bodyPr numCol="2">
            <a:normAutofit fontScale="85000" lnSpcReduction="10000"/>
          </a:bodyPr>
          <a:lstStyle/>
          <a:p>
            <a:pPr marL="0" indent="0">
              <a:buNone/>
            </a:pPr>
            <a:r>
              <a:rPr lang="en-US" sz="1800" b="1" i="0" u="none" strike="noStrike" baseline="0" dirty="0"/>
              <a:t>Traditional First Session</a:t>
            </a:r>
          </a:p>
          <a:p>
            <a:pPr marL="0" indent="0">
              <a:buNone/>
            </a:pPr>
            <a:r>
              <a:rPr lang="en-US" sz="1800" b="1" i="0" u="none" strike="noStrike" baseline="0" dirty="0"/>
              <a:t>Hypnotic Programming</a:t>
            </a:r>
          </a:p>
          <a:p>
            <a:pPr marL="0" indent="0">
              <a:buNone/>
            </a:pPr>
            <a:r>
              <a:rPr lang="en-US" sz="1800" b="1" i="0" u="none" strike="noStrike" baseline="0" dirty="0"/>
              <a:t>1/2hr - Column  A</a:t>
            </a:r>
          </a:p>
          <a:p>
            <a:pPr marL="0" indent="0">
              <a:buNone/>
            </a:pPr>
            <a:r>
              <a:rPr lang="en-US" sz="1800" b="1" i="0" u="none" strike="noStrike" baseline="0" dirty="0"/>
              <a:t>1/2hr - Keywords for Column B</a:t>
            </a:r>
          </a:p>
          <a:p>
            <a:pPr marL="0" indent="0">
              <a:buNone/>
            </a:pPr>
            <a:r>
              <a:rPr lang="en-US" sz="1800" b="1" i="0" u="none" strike="noStrike" baseline="0" dirty="0"/>
              <a:t>1/2hr - Writing Suggestions using Positive Keywords</a:t>
            </a:r>
          </a:p>
          <a:p>
            <a:pPr marL="0" indent="0">
              <a:buNone/>
            </a:pPr>
            <a:r>
              <a:rPr lang="en-US" sz="1800" b="1" i="0" u="none" strike="noStrike" baseline="0" dirty="0"/>
              <a:t>1/2hr - Hypnotic Programming - scheduling and payment</a:t>
            </a:r>
          </a:p>
          <a:p>
            <a:pPr marL="0" indent="0">
              <a:buNone/>
            </a:pPr>
            <a:endParaRPr lang="en-US" sz="1800" b="1" i="0" u="none" strike="noStrike" baseline="0" dirty="0"/>
          </a:p>
          <a:p>
            <a:pPr marL="0" indent="0">
              <a:buNone/>
            </a:pPr>
            <a:r>
              <a:rPr lang="en-US" sz="1800" b="1" i="0" u="none" strike="noStrike" baseline="0" dirty="0"/>
              <a:t>Advanced First Session</a:t>
            </a:r>
          </a:p>
          <a:p>
            <a:pPr marL="0" indent="0">
              <a:buNone/>
            </a:pPr>
            <a:r>
              <a:rPr lang="en-US" sz="1800" b="1" i="0" u="none" strike="noStrike" baseline="0" dirty="0"/>
              <a:t>1/2hr - Column  A</a:t>
            </a:r>
          </a:p>
          <a:p>
            <a:pPr marL="0" indent="0">
              <a:buNone/>
            </a:pPr>
            <a:r>
              <a:rPr lang="en-US" sz="1800" b="1" i="0" u="none" strike="noStrike" baseline="0" dirty="0"/>
              <a:t>1/2hr - Keywords for Column B</a:t>
            </a:r>
          </a:p>
          <a:p>
            <a:pPr marL="0" indent="0">
              <a:buNone/>
            </a:pPr>
            <a:r>
              <a:rPr lang="en-US" sz="1800" b="1" i="0" u="none" strike="noStrike" baseline="0" dirty="0"/>
              <a:t>1/2hr - Eye Movement Therapy</a:t>
            </a:r>
          </a:p>
          <a:p>
            <a:pPr marL="0" indent="0">
              <a:buNone/>
            </a:pPr>
            <a:r>
              <a:rPr lang="en-US" sz="1800" b="1" i="0" u="none" strike="noStrike" baseline="0" dirty="0"/>
              <a:t>1/2hr - Hypnotic Programming - scheduling and payment</a:t>
            </a:r>
          </a:p>
          <a:p>
            <a:pPr marL="0" indent="0">
              <a:buNone/>
            </a:pPr>
            <a:endParaRPr lang="en-US" sz="1800" b="1" dirty="0"/>
          </a:p>
          <a:p>
            <a:pPr marL="0" indent="0">
              <a:buNone/>
            </a:pPr>
            <a:endParaRPr lang="en-US" dirty="0"/>
          </a:p>
          <a:p>
            <a:pPr marL="0" indent="0">
              <a:buNone/>
            </a:pPr>
            <a:r>
              <a:rPr lang="en-US" dirty="0"/>
              <a:t>Theistic - God - Universe, Source, Energy, Love</a:t>
            </a:r>
          </a:p>
          <a:p>
            <a:pPr marL="0" indent="0">
              <a:buNone/>
            </a:pPr>
            <a:r>
              <a:rPr lang="en-US" dirty="0"/>
              <a:t>Truth vs Illusion/Error/Wrong/False</a:t>
            </a:r>
          </a:p>
          <a:p>
            <a:pPr marL="0" indent="0">
              <a:buNone/>
            </a:pPr>
            <a:r>
              <a:rPr lang="en-US" dirty="0"/>
              <a:t>Rational vs Irrational</a:t>
            </a:r>
          </a:p>
          <a:p>
            <a:pPr marL="0" indent="0">
              <a:buNone/>
            </a:pPr>
            <a:r>
              <a:rPr lang="en-US" dirty="0"/>
              <a:t>Beneficial vs Not Beneficial</a:t>
            </a:r>
          </a:p>
        </p:txBody>
      </p:sp>
    </p:spTree>
    <p:extLst>
      <p:ext uri="{BB962C8B-B14F-4D97-AF65-F5344CB8AC3E}">
        <p14:creationId xmlns:p14="http://schemas.microsoft.com/office/powerpoint/2010/main" val="109390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4AF70-1526-4248-A852-D4A9BA3CE2B2}"/>
              </a:ext>
            </a:extLst>
          </p:cNvPr>
          <p:cNvSpPr>
            <a:spLocks noGrp="1"/>
          </p:cNvSpPr>
          <p:nvPr>
            <p:ph type="title"/>
          </p:nvPr>
        </p:nvSpPr>
        <p:spPr/>
        <p:txBody>
          <a:bodyPr/>
          <a:lstStyle/>
          <a:p>
            <a:r>
              <a:rPr lang="en-US" dirty="0"/>
              <a:t>Exercise 10 – Eye Movement Therapy</a:t>
            </a:r>
          </a:p>
        </p:txBody>
      </p:sp>
      <p:sp>
        <p:nvSpPr>
          <p:cNvPr id="3" name="Content Placeholder 2">
            <a:extLst>
              <a:ext uri="{FF2B5EF4-FFF2-40B4-BE49-F238E27FC236}">
                <a16:creationId xmlns:a16="http://schemas.microsoft.com/office/drawing/2014/main" id="{2B956A8C-FB68-496E-BFF4-D0A3C8566036}"/>
              </a:ext>
            </a:extLst>
          </p:cNvPr>
          <p:cNvSpPr>
            <a:spLocks noGrp="1"/>
          </p:cNvSpPr>
          <p:nvPr>
            <p:ph idx="1"/>
          </p:nvPr>
        </p:nvSpPr>
        <p:spPr/>
        <p:txBody>
          <a:bodyPr/>
          <a:lstStyle/>
          <a:p>
            <a:pPr marL="0" indent="0">
              <a:buNone/>
            </a:pPr>
            <a:r>
              <a:rPr lang="en-US" sz="1800" b="1" i="0" u="none" strike="noStrike" baseline="0" dirty="0"/>
              <a:t>Exercise # 10 - Modified Eye Movement Therapy (EMT) – (DEMO) </a:t>
            </a:r>
          </a:p>
          <a:p>
            <a:pPr marL="0" indent="0">
              <a:buNone/>
            </a:pPr>
            <a:r>
              <a:rPr lang="en-US" sz="1800" b="1" i="0" u="none" strike="noStrike" baseline="0" dirty="0"/>
              <a:t>1.	Determine the client’s issue – symptom/ behavior/complaint/issue</a:t>
            </a:r>
          </a:p>
          <a:p>
            <a:pPr marL="0" indent="0">
              <a:buNone/>
            </a:pPr>
            <a:r>
              <a:rPr lang="en-US" sz="1800" b="1" i="0" u="none" strike="noStrike" baseline="0" dirty="0"/>
              <a:t>2.	Determine the emotions using stem-sentence completion – Feel so…(5 to 7 times)</a:t>
            </a:r>
          </a:p>
          <a:p>
            <a:pPr marL="0" indent="0">
              <a:buNone/>
            </a:pPr>
            <a:r>
              <a:rPr lang="en-US" sz="1800" b="1" i="0" u="none" strike="noStrike" baseline="0" dirty="0"/>
              <a:t>3.	Determine the beliefs using stem-sentence completion – Like I am…(5 to 7 times)</a:t>
            </a:r>
          </a:p>
          <a:p>
            <a:pPr marL="0" indent="0">
              <a:buNone/>
            </a:pPr>
            <a:r>
              <a:rPr lang="en-US" sz="1800" b="1" i="0" u="none" strike="noStrike" baseline="0" dirty="0"/>
              <a:t>4.	Find the Felt-Sense (Location in body, physical description)</a:t>
            </a:r>
          </a:p>
          <a:p>
            <a:pPr marL="0" indent="0">
              <a:buNone/>
            </a:pPr>
            <a:r>
              <a:rPr lang="en-US" sz="1800" b="1" i="0" u="none" strike="noStrike" baseline="0" dirty="0"/>
              <a:t>5.	Get the client’s evaluation of this from 0 to 10</a:t>
            </a:r>
            <a:endParaRPr lang="en-US" dirty="0"/>
          </a:p>
        </p:txBody>
      </p:sp>
    </p:spTree>
    <p:extLst>
      <p:ext uri="{BB962C8B-B14F-4D97-AF65-F5344CB8AC3E}">
        <p14:creationId xmlns:p14="http://schemas.microsoft.com/office/powerpoint/2010/main" val="18768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4AF70-1526-4248-A852-D4A9BA3CE2B2}"/>
              </a:ext>
            </a:extLst>
          </p:cNvPr>
          <p:cNvSpPr>
            <a:spLocks noGrp="1"/>
          </p:cNvSpPr>
          <p:nvPr>
            <p:ph type="title"/>
          </p:nvPr>
        </p:nvSpPr>
        <p:spPr/>
        <p:txBody>
          <a:bodyPr/>
          <a:lstStyle/>
          <a:p>
            <a:r>
              <a:rPr lang="en-US" dirty="0"/>
              <a:t>Exercise 10 – Eye Movement Therapy</a:t>
            </a:r>
          </a:p>
        </p:txBody>
      </p:sp>
      <p:sp>
        <p:nvSpPr>
          <p:cNvPr id="3" name="Content Placeholder 2">
            <a:extLst>
              <a:ext uri="{FF2B5EF4-FFF2-40B4-BE49-F238E27FC236}">
                <a16:creationId xmlns:a16="http://schemas.microsoft.com/office/drawing/2014/main" id="{2B956A8C-FB68-496E-BFF4-D0A3C8566036}"/>
              </a:ext>
            </a:extLst>
          </p:cNvPr>
          <p:cNvSpPr>
            <a:spLocks noGrp="1"/>
          </p:cNvSpPr>
          <p:nvPr>
            <p:ph idx="1"/>
          </p:nvPr>
        </p:nvSpPr>
        <p:spPr/>
        <p:txBody>
          <a:bodyPr>
            <a:normAutofit fontScale="92500" lnSpcReduction="20000"/>
          </a:bodyPr>
          <a:lstStyle/>
          <a:p>
            <a:pPr marL="0" indent="0">
              <a:buNone/>
            </a:pPr>
            <a:r>
              <a:rPr lang="en-US" sz="1800" b="1" i="0" u="none" strike="noStrike" baseline="0" dirty="0"/>
              <a:t>6.	Determine the client’s Goal (overall goal) Column B do, be, think, feel, see </a:t>
            </a:r>
            <a:r>
              <a:rPr lang="en-US" sz="1800" b="1" i="0" u="none" strike="noStrike" baseline="0"/>
              <a:t>or exp</a:t>
            </a:r>
            <a:endParaRPr lang="en-US" sz="1800" b="1" i="0" u="none" strike="noStrike" baseline="0" dirty="0"/>
          </a:p>
          <a:p>
            <a:pPr marL="0" indent="0">
              <a:buNone/>
            </a:pPr>
            <a:r>
              <a:rPr lang="en-US" sz="1800" b="1" i="0" u="none" strike="noStrike" baseline="0" dirty="0"/>
              <a:t>7.	Determine the client’s Higher Perspective</a:t>
            </a:r>
          </a:p>
          <a:p>
            <a:pPr marL="0" indent="0">
              <a:buNone/>
            </a:pPr>
            <a:r>
              <a:rPr lang="en-US" sz="1800" b="1" i="0" u="none" strike="noStrike" baseline="0" dirty="0"/>
              <a:t>8.	Reconnect the client to the overall issue</a:t>
            </a:r>
          </a:p>
          <a:p>
            <a:pPr marL="0" indent="0">
              <a:buNone/>
            </a:pPr>
            <a:r>
              <a:rPr lang="en-US" sz="1800" b="1" i="0" u="none" strike="noStrike" baseline="0" dirty="0"/>
              <a:t>9.	Ask, “Are you willing to let go of these symptoms, emotions, and beliefs?”</a:t>
            </a:r>
          </a:p>
          <a:p>
            <a:pPr marL="0" indent="0">
              <a:buNone/>
            </a:pPr>
            <a:r>
              <a:rPr lang="en-US" sz="1800" b="1" i="0" u="none" strike="noStrike" baseline="0" dirty="0"/>
              <a:t>10. Begin EMT cycle 1 – collapsing the problem from the bottom up by beginning this first cycle transforming the false beliefs.</a:t>
            </a:r>
          </a:p>
          <a:p>
            <a:pPr marL="0" indent="0">
              <a:buNone/>
            </a:pPr>
            <a:r>
              <a:rPr lang="en-US" sz="1800" b="1" i="0" u="none" strike="noStrike" baseline="0" dirty="0"/>
              <a:t>11.	Cycle 2 – Transform the Emotions</a:t>
            </a:r>
          </a:p>
          <a:p>
            <a:pPr marL="0" indent="0">
              <a:buNone/>
            </a:pPr>
            <a:r>
              <a:rPr lang="en-US" sz="1800" b="1" i="0" u="none" strike="noStrike" baseline="0" dirty="0"/>
              <a:t>12.	Cycle 3 – Transform the symptoms/behaviors (the most manifest level of the problem)</a:t>
            </a:r>
          </a:p>
          <a:p>
            <a:pPr marL="0" indent="0">
              <a:buNone/>
            </a:pPr>
            <a:r>
              <a:rPr lang="en-US" sz="1800" b="1" i="0" u="none" strike="noStrike" baseline="0" dirty="0"/>
              <a:t>13.	Further Cycles – Repeat to bring the number from 1 to 10 all the way down to a 1 by clearing any other beliefs, emotions, perspectives or symptoms that may be there.</a:t>
            </a:r>
          </a:p>
          <a:p>
            <a:pPr marL="0" indent="0">
              <a:buNone/>
            </a:pPr>
            <a:r>
              <a:rPr lang="en-US" sz="1800" b="1" i="0" u="none" strike="noStrike" baseline="0" dirty="0"/>
              <a:t>14.	Check for the felt-sense shift - Check back with the original issue</a:t>
            </a:r>
            <a:endParaRPr lang="en-US" dirty="0"/>
          </a:p>
        </p:txBody>
      </p:sp>
    </p:spTree>
    <p:extLst>
      <p:ext uri="{BB962C8B-B14F-4D97-AF65-F5344CB8AC3E}">
        <p14:creationId xmlns:p14="http://schemas.microsoft.com/office/powerpoint/2010/main" val="350013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4AF70-1526-4248-A852-D4A9BA3CE2B2}"/>
              </a:ext>
            </a:extLst>
          </p:cNvPr>
          <p:cNvSpPr>
            <a:spLocks noGrp="1"/>
          </p:cNvSpPr>
          <p:nvPr>
            <p:ph type="title"/>
          </p:nvPr>
        </p:nvSpPr>
        <p:spPr/>
        <p:txBody>
          <a:bodyPr/>
          <a:lstStyle/>
          <a:p>
            <a:r>
              <a:rPr lang="en-US" dirty="0"/>
              <a:t>Exercise 11 – Parts Therapy</a:t>
            </a:r>
          </a:p>
        </p:txBody>
      </p:sp>
      <p:sp>
        <p:nvSpPr>
          <p:cNvPr id="3" name="Content Placeholder 2">
            <a:extLst>
              <a:ext uri="{FF2B5EF4-FFF2-40B4-BE49-F238E27FC236}">
                <a16:creationId xmlns:a16="http://schemas.microsoft.com/office/drawing/2014/main" id="{2B956A8C-FB68-496E-BFF4-D0A3C8566036}"/>
              </a:ext>
            </a:extLst>
          </p:cNvPr>
          <p:cNvSpPr>
            <a:spLocks noGrp="1"/>
          </p:cNvSpPr>
          <p:nvPr>
            <p:ph idx="1"/>
          </p:nvPr>
        </p:nvSpPr>
        <p:spPr/>
        <p:txBody>
          <a:bodyPr>
            <a:normAutofit/>
          </a:bodyPr>
          <a:lstStyle/>
          <a:p>
            <a:pPr marL="0" indent="0">
              <a:buNone/>
            </a:pPr>
            <a:r>
              <a:rPr lang="en-US" sz="1800" b="1" i="0" u="none" strike="noStrike" baseline="0" dirty="0"/>
              <a:t>Exercise #11 – Parts Therapy – (NO DEMO)</a:t>
            </a:r>
          </a:p>
          <a:p>
            <a:pPr marL="0" indent="0">
              <a:buNone/>
            </a:pPr>
            <a:r>
              <a:rPr lang="en-US" sz="1800" b="1" i="0" u="none" strike="noStrike" baseline="0" dirty="0"/>
              <a:t>1.     Pre-Talk</a:t>
            </a:r>
          </a:p>
          <a:p>
            <a:pPr marL="0" indent="0">
              <a:buNone/>
            </a:pPr>
            <a:r>
              <a:rPr lang="en-US" sz="1800" b="1" i="0" u="none" strike="noStrike" baseline="0" dirty="0"/>
              <a:t>        ___ Establish Rapport   </a:t>
            </a:r>
          </a:p>
          <a:p>
            <a:pPr marL="0" indent="0">
              <a:buNone/>
            </a:pPr>
            <a:r>
              <a:rPr lang="en-US" sz="1800" b="1" i="0" u="none" strike="noStrike" baseline="0" dirty="0"/>
              <a:t>        ___ Determine Issue</a:t>
            </a:r>
          </a:p>
          <a:p>
            <a:pPr marL="0" indent="0">
              <a:buNone/>
            </a:pPr>
            <a:r>
              <a:rPr lang="en-US" sz="1800" b="1" i="0" u="none" strike="noStrike" baseline="0" dirty="0"/>
              <a:t>        ___ Identify Parts </a:t>
            </a:r>
          </a:p>
          <a:p>
            <a:pPr marL="0" indent="0">
              <a:buNone/>
            </a:pPr>
            <a:r>
              <a:rPr lang="en-US" sz="1800" b="1" i="0" u="none" strike="noStrike" baseline="0" dirty="0"/>
              <a:t>        ___ Determine Goal(s)</a:t>
            </a:r>
          </a:p>
          <a:p>
            <a:pPr marL="0" indent="0">
              <a:buNone/>
            </a:pPr>
            <a:r>
              <a:rPr lang="en-US" sz="1800" b="1" i="0" u="none" strike="noStrike" baseline="0" dirty="0"/>
              <a:t>        ___ Educate about Hypnosis</a:t>
            </a:r>
          </a:p>
          <a:p>
            <a:pPr marL="0" indent="0">
              <a:buNone/>
            </a:pPr>
            <a:r>
              <a:rPr lang="en-US" sz="1800" b="1" i="0" u="none" strike="noStrike" baseline="0" dirty="0"/>
              <a:t>        ___ Explain Sub-personalities</a:t>
            </a:r>
          </a:p>
          <a:p>
            <a:pPr marL="0" indent="0">
              <a:buNone/>
            </a:pPr>
            <a:r>
              <a:rPr lang="en-US" sz="1800" b="1" i="0" u="none" strike="noStrike" baseline="0" dirty="0"/>
              <a:t>        ___ Determine Arena for Dialogue/Special Place</a:t>
            </a:r>
            <a:endParaRPr lang="en-US" dirty="0"/>
          </a:p>
        </p:txBody>
      </p:sp>
    </p:spTree>
    <p:extLst>
      <p:ext uri="{BB962C8B-B14F-4D97-AF65-F5344CB8AC3E}">
        <p14:creationId xmlns:p14="http://schemas.microsoft.com/office/powerpoint/2010/main" val="332252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ADB72-B2C2-4F4F-A9B0-D6D7B937276F}"/>
              </a:ext>
            </a:extLst>
          </p:cNvPr>
          <p:cNvSpPr>
            <a:spLocks noGrp="1"/>
          </p:cNvSpPr>
          <p:nvPr>
            <p:ph type="title"/>
          </p:nvPr>
        </p:nvSpPr>
        <p:spPr>
          <a:xfrm>
            <a:off x="1139784" y="533400"/>
            <a:ext cx="10157354" cy="1397000"/>
          </a:xfrm>
        </p:spPr>
        <p:txBody>
          <a:bodyPr>
            <a:normAutofit fontScale="90000"/>
          </a:bodyPr>
          <a:lstStyle/>
          <a:p>
            <a:r>
              <a:rPr lang="en-US" dirty="0">
                <a:effectLst/>
                <a:latin typeface="Calibri" panose="020F0502020204030204" pitchFamily="34" charset="0"/>
                <a:ea typeface="Calibri" panose="020F0502020204030204" pitchFamily="34" charset="0"/>
                <a:cs typeface="Calibri" panose="020F0502020204030204" pitchFamily="34" charset="0"/>
              </a:rPr>
              <a:t>Suggested Completion Schedule for Online Interactive Tutorials:</a:t>
            </a:r>
            <a:br>
              <a:rPr lang="en-US"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CC4C415-8F43-4817-B731-3FBA3D436F21}"/>
              </a:ext>
            </a:extLst>
          </p:cNvPr>
          <p:cNvSpPr>
            <a:spLocks noGrp="1"/>
          </p:cNvSpPr>
          <p:nvPr>
            <p:ph idx="1"/>
          </p:nvPr>
        </p:nvSpPr>
        <p:spPr>
          <a:xfrm>
            <a:off x="1117309" y="1447800"/>
            <a:ext cx="10157354" cy="5410200"/>
          </a:xfrm>
        </p:spPr>
        <p:txBody>
          <a:bodyPr>
            <a:normAutofit fontScale="32500" lnSpcReduction="20000"/>
          </a:bodyPr>
          <a:lstStyle/>
          <a:p>
            <a:pPr marL="0" marR="0" indent="0">
              <a:lnSpc>
                <a:spcPct val="107000"/>
              </a:lnSpc>
              <a:spcBef>
                <a:spcPts val="0"/>
              </a:spcBef>
              <a:spcAft>
                <a:spcPts val="800"/>
              </a:spcAft>
              <a:buNone/>
            </a:pPr>
            <a:r>
              <a:rPr lang="en-US" sz="5600" dirty="0">
                <a:effectLst/>
                <a:latin typeface="Calibri" panose="020F0502020204030204" pitchFamily="34" charset="0"/>
                <a:ea typeface="Calibri" panose="020F0502020204030204" pitchFamily="34" charset="0"/>
                <a:cs typeface="Calibri" panose="020F0502020204030204" pitchFamily="34" charset="0"/>
              </a:rPr>
              <a:t>The suggested schedule of completion for your Advanced Hypnotism OIT's is as follows:</a:t>
            </a:r>
          </a:p>
          <a:p>
            <a:pPr marL="0" marR="0" indent="0">
              <a:lnSpc>
                <a:spcPct val="107000"/>
              </a:lnSpc>
              <a:spcBef>
                <a:spcPts val="0"/>
              </a:spcBef>
              <a:spcAft>
                <a:spcPts val="800"/>
              </a:spcAft>
              <a:buNone/>
            </a:pPr>
            <a:endParaRPr lang="en-US" sz="56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5600" dirty="0">
                <a:effectLst/>
                <a:latin typeface="Calibri" panose="020F0502020204030204" pitchFamily="34" charset="0"/>
                <a:ea typeface="Calibri" panose="020F0502020204030204" pitchFamily="34" charset="0"/>
                <a:cs typeface="Calibri" panose="020F0502020204030204" pitchFamily="34" charset="0"/>
              </a:rPr>
              <a:t>Code   Description                                      Approx. Hours      Completion Date</a:t>
            </a:r>
          </a:p>
          <a:p>
            <a:pPr marL="0" marR="0" indent="0">
              <a:lnSpc>
                <a:spcPct val="107000"/>
              </a:lnSpc>
              <a:spcBef>
                <a:spcPts val="0"/>
              </a:spcBef>
              <a:spcAft>
                <a:spcPts val="800"/>
              </a:spcAft>
              <a:buNone/>
            </a:pPr>
            <a:r>
              <a:rPr lang="en-US" sz="5600" b="1" dirty="0">
                <a:effectLst/>
                <a:latin typeface="Calibri" panose="020F0502020204030204" pitchFamily="34" charset="0"/>
                <a:ea typeface="Calibri" panose="020F0502020204030204" pitchFamily="34" charset="0"/>
                <a:cs typeface="Calibri" panose="020F0502020204030204" pitchFamily="34" charset="0"/>
              </a:rPr>
              <a:t>HT203 Transforming Subconscious Beliefs            6                </a:t>
            </a:r>
          </a:p>
          <a:p>
            <a:pPr marL="0" marR="0" indent="0">
              <a:lnSpc>
                <a:spcPct val="107000"/>
              </a:lnSpc>
              <a:spcBef>
                <a:spcPts val="0"/>
              </a:spcBef>
              <a:spcAft>
                <a:spcPts val="800"/>
              </a:spcAft>
              <a:buNone/>
            </a:pPr>
            <a:r>
              <a:rPr lang="en-US" sz="5600" b="1" dirty="0">
                <a:effectLst/>
                <a:latin typeface="Calibri" panose="020F0502020204030204" pitchFamily="34" charset="0"/>
                <a:ea typeface="Calibri" panose="020F0502020204030204" pitchFamily="34" charset="0"/>
                <a:cs typeface="Calibri" panose="020F0502020204030204" pitchFamily="34" charset="0"/>
              </a:rPr>
              <a:t>HT204  Focusing and Core Transformation           5.5                </a:t>
            </a:r>
          </a:p>
          <a:p>
            <a:pPr marL="0" marR="0" indent="0">
              <a:lnSpc>
                <a:spcPct val="107000"/>
              </a:lnSpc>
              <a:spcBef>
                <a:spcPts val="0"/>
              </a:spcBef>
              <a:spcAft>
                <a:spcPts val="800"/>
              </a:spcAft>
              <a:buNone/>
            </a:pPr>
            <a:r>
              <a:rPr lang="en-US" sz="5600" b="1" dirty="0">
                <a:effectLst/>
                <a:latin typeface="Calibri" panose="020F0502020204030204" pitchFamily="34" charset="0"/>
                <a:ea typeface="Calibri" panose="020F0502020204030204" pitchFamily="34" charset="0"/>
                <a:cs typeface="Calibri" panose="020F0502020204030204" pitchFamily="34" charset="0"/>
              </a:rPr>
              <a:t>HT205  Advanced Neuro-Linguistic Programming 5</a:t>
            </a:r>
          </a:p>
          <a:p>
            <a:pPr marL="0" marR="0" indent="0">
              <a:lnSpc>
                <a:spcPct val="107000"/>
              </a:lnSpc>
              <a:spcBef>
                <a:spcPts val="0"/>
              </a:spcBef>
              <a:spcAft>
                <a:spcPts val="800"/>
              </a:spcAft>
              <a:buNone/>
            </a:pPr>
            <a:r>
              <a:rPr lang="en-US" sz="5600" b="1" dirty="0">
                <a:effectLst/>
                <a:latin typeface="Calibri" panose="020F0502020204030204" pitchFamily="34" charset="0"/>
                <a:ea typeface="Calibri" panose="020F0502020204030204" pitchFamily="34" charset="0"/>
                <a:cs typeface="Calibri" panose="020F0502020204030204" pitchFamily="34" charset="0"/>
              </a:rPr>
              <a:t>HT206  Parts Therapy                                             10.5           </a:t>
            </a:r>
          </a:p>
          <a:p>
            <a:pPr marL="0" marR="0" indent="0">
              <a:lnSpc>
                <a:spcPct val="107000"/>
              </a:lnSpc>
              <a:spcBef>
                <a:spcPts val="0"/>
              </a:spcBef>
              <a:spcAft>
                <a:spcPts val="800"/>
              </a:spcAft>
              <a:buNone/>
            </a:pPr>
            <a:r>
              <a:rPr lang="en-US" sz="5600" b="1" dirty="0">
                <a:effectLst/>
                <a:latin typeface="Calibri" panose="020F0502020204030204" pitchFamily="34" charset="0"/>
                <a:ea typeface="Calibri" panose="020F0502020204030204" pitchFamily="34" charset="0"/>
                <a:cs typeface="Calibri" panose="020F0502020204030204" pitchFamily="34" charset="0"/>
              </a:rPr>
              <a:t>HT209  </a:t>
            </a:r>
            <a:r>
              <a:rPr lang="en-US" sz="5600" b="1" dirty="0" err="1">
                <a:effectLst/>
                <a:latin typeface="Calibri" panose="020F0502020204030204" pitchFamily="34" charset="0"/>
                <a:ea typeface="Calibri" panose="020F0502020204030204" pitchFamily="34" charset="0"/>
                <a:cs typeface="Calibri" panose="020F0502020204030204" pitchFamily="34" charset="0"/>
              </a:rPr>
              <a:t>Ericksonian</a:t>
            </a:r>
            <a:r>
              <a:rPr lang="en-US" sz="5600" b="1" dirty="0">
                <a:effectLst/>
                <a:latin typeface="Calibri" panose="020F0502020204030204" pitchFamily="34" charset="0"/>
                <a:ea typeface="Calibri" panose="020F0502020204030204" pitchFamily="34" charset="0"/>
                <a:cs typeface="Calibri" panose="020F0502020204030204" pitchFamily="34" charset="0"/>
              </a:rPr>
              <a:t> Hypnotherapy                            8                </a:t>
            </a:r>
          </a:p>
          <a:p>
            <a:pPr marL="0" marR="0" indent="0">
              <a:lnSpc>
                <a:spcPct val="107000"/>
              </a:lnSpc>
              <a:spcBef>
                <a:spcPts val="0"/>
              </a:spcBef>
              <a:spcAft>
                <a:spcPts val="800"/>
              </a:spcAft>
              <a:buNone/>
            </a:pPr>
            <a:r>
              <a:rPr lang="en-US" sz="5600" dirty="0">
                <a:effectLst/>
                <a:latin typeface="Calibri" panose="020F0502020204030204" pitchFamily="34" charset="0"/>
                <a:ea typeface="Calibri" panose="020F0502020204030204" pitchFamily="34" charset="0"/>
                <a:cs typeface="Calibri" panose="020F0502020204030204" pitchFamily="34" charset="0"/>
              </a:rPr>
              <a:t>HT201  Practice Management                                 10              </a:t>
            </a:r>
          </a:p>
          <a:p>
            <a:pPr marL="0" marR="0" indent="0">
              <a:lnSpc>
                <a:spcPct val="107000"/>
              </a:lnSpc>
              <a:spcBef>
                <a:spcPts val="0"/>
              </a:spcBef>
              <a:spcAft>
                <a:spcPts val="800"/>
              </a:spcAft>
              <a:buNone/>
            </a:pPr>
            <a:r>
              <a:rPr lang="en-US" sz="5600" dirty="0">
                <a:effectLst/>
                <a:latin typeface="Calibri" panose="020F0502020204030204" pitchFamily="34" charset="0"/>
                <a:ea typeface="Calibri" panose="020F0502020204030204" pitchFamily="34" charset="0"/>
                <a:cs typeface="Calibri" panose="020F0502020204030204" pitchFamily="34" charset="0"/>
              </a:rPr>
              <a:t>HT202  Advertising and Marketing Strategies       10              </a:t>
            </a:r>
          </a:p>
          <a:p>
            <a:pPr marL="0" marR="0" indent="0">
              <a:lnSpc>
                <a:spcPct val="107000"/>
              </a:lnSpc>
              <a:spcBef>
                <a:spcPts val="0"/>
              </a:spcBef>
              <a:spcAft>
                <a:spcPts val="800"/>
              </a:spcAft>
              <a:buNone/>
            </a:pPr>
            <a:r>
              <a:rPr lang="en-US" sz="5600" dirty="0">
                <a:effectLst/>
                <a:latin typeface="Calibri" panose="020F0502020204030204" pitchFamily="34" charset="0"/>
                <a:ea typeface="Calibri" panose="020F0502020204030204" pitchFamily="34" charset="0"/>
                <a:cs typeface="Calibri" panose="020F0502020204030204" pitchFamily="34" charset="0"/>
              </a:rPr>
              <a:t>HT207  Life Mastery Course                                    8.5              </a:t>
            </a:r>
          </a:p>
          <a:p>
            <a:pPr marL="0" marR="0" indent="0">
              <a:lnSpc>
                <a:spcPct val="107000"/>
              </a:lnSpc>
              <a:spcBef>
                <a:spcPts val="0"/>
              </a:spcBef>
              <a:spcAft>
                <a:spcPts val="800"/>
              </a:spcAft>
              <a:buNone/>
            </a:pPr>
            <a:r>
              <a:rPr lang="en-US" sz="5600" dirty="0">
                <a:effectLst/>
                <a:latin typeface="Calibri" panose="020F0502020204030204" pitchFamily="34" charset="0"/>
                <a:ea typeface="Calibri" panose="020F0502020204030204" pitchFamily="34" charset="0"/>
                <a:cs typeface="Calibri" panose="020F0502020204030204" pitchFamily="34" charset="0"/>
              </a:rPr>
              <a:t>HT208 Manifesting Prosperity                                6              </a:t>
            </a:r>
          </a:p>
          <a:p>
            <a:pPr marL="0" marR="0" indent="0">
              <a:lnSpc>
                <a:spcPct val="107000"/>
              </a:lnSpc>
              <a:spcBef>
                <a:spcPts val="0"/>
              </a:spcBef>
              <a:spcAft>
                <a:spcPts val="800"/>
              </a:spcAft>
              <a:buNone/>
            </a:pPr>
            <a:r>
              <a:rPr lang="en-US" sz="5600" dirty="0">
                <a:effectLst/>
                <a:latin typeface="Calibri" panose="020F0502020204030204" pitchFamily="34" charset="0"/>
                <a:ea typeface="Calibri" panose="020F0502020204030204" pitchFamily="34" charset="0"/>
                <a:cs typeface="Calibri" panose="020F0502020204030204" pitchFamily="34" charset="0"/>
              </a:rPr>
              <a:t>(Please remember that all of the courses are required, the courses in bold are for Practical hours.)</a:t>
            </a:r>
          </a:p>
          <a:p>
            <a:pPr marL="0" marR="0" indent="0">
              <a:lnSpc>
                <a:spcPct val="107000"/>
              </a:lnSpc>
              <a:spcBef>
                <a:spcPts val="0"/>
              </a:spcBef>
              <a:spcAft>
                <a:spcPts val="800"/>
              </a:spcAft>
              <a:buNone/>
            </a:pPr>
            <a:r>
              <a:rPr lang="en-US" sz="5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en-US" dirty="0"/>
          </a:p>
        </p:txBody>
      </p:sp>
    </p:spTree>
    <p:extLst>
      <p:ext uri="{BB962C8B-B14F-4D97-AF65-F5344CB8AC3E}">
        <p14:creationId xmlns:p14="http://schemas.microsoft.com/office/powerpoint/2010/main" val="81903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4AF70-1526-4248-A852-D4A9BA3CE2B2}"/>
              </a:ext>
            </a:extLst>
          </p:cNvPr>
          <p:cNvSpPr>
            <a:spLocks noGrp="1"/>
          </p:cNvSpPr>
          <p:nvPr>
            <p:ph type="title"/>
          </p:nvPr>
        </p:nvSpPr>
        <p:spPr/>
        <p:txBody>
          <a:bodyPr/>
          <a:lstStyle/>
          <a:p>
            <a:r>
              <a:rPr lang="en-US" dirty="0"/>
              <a:t>Exercise 11 – Parts Therapy</a:t>
            </a:r>
          </a:p>
        </p:txBody>
      </p:sp>
      <p:sp>
        <p:nvSpPr>
          <p:cNvPr id="3" name="Content Placeholder 2">
            <a:extLst>
              <a:ext uri="{FF2B5EF4-FFF2-40B4-BE49-F238E27FC236}">
                <a16:creationId xmlns:a16="http://schemas.microsoft.com/office/drawing/2014/main" id="{2B956A8C-FB68-496E-BFF4-D0A3C8566036}"/>
              </a:ext>
            </a:extLst>
          </p:cNvPr>
          <p:cNvSpPr>
            <a:spLocks noGrp="1"/>
          </p:cNvSpPr>
          <p:nvPr>
            <p:ph idx="1"/>
          </p:nvPr>
        </p:nvSpPr>
        <p:spPr/>
        <p:txBody>
          <a:bodyPr>
            <a:normAutofit/>
          </a:bodyPr>
          <a:lstStyle/>
          <a:p>
            <a:pPr marL="0" indent="0">
              <a:buNone/>
            </a:pPr>
            <a:r>
              <a:rPr lang="en-US" sz="1800" b="1" i="0" u="none" strike="noStrike" baseline="0" dirty="0"/>
              <a:t>2.     Responsiveness Exercises</a:t>
            </a:r>
          </a:p>
          <a:p>
            <a:pPr marL="0" indent="0">
              <a:buNone/>
            </a:pPr>
            <a:r>
              <a:rPr lang="en-US" sz="1800" b="1" i="0" u="none" strike="noStrike" baseline="0" dirty="0"/>
              <a:t>        ___ Exercise One _____________</a:t>
            </a:r>
          </a:p>
          <a:p>
            <a:pPr marL="0" indent="0">
              <a:buNone/>
            </a:pPr>
            <a:r>
              <a:rPr lang="en-US" sz="1800" b="1" i="0" u="none" strike="noStrike" baseline="0" dirty="0"/>
              <a:t>        ___ Exercise Two _____________</a:t>
            </a:r>
          </a:p>
          <a:p>
            <a:pPr marL="0" indent="0">
              <a:buNone/>
            </a:pPr>
            <a:r>
              <a:rPr lang="en-US" sz="1800" b="1" i="0" u="none" strike="noStrike" baseline="0" dirty="0"/>
              <a:t>        ___ Build Belief and Expectation</a:t>
            </a:r>
          </a:p>
          <a:p>
            <a:pPr marL="0" indent="0">
              <a:buNone/>
            </a:pPr>
            <a:r>
              <a:rPr lang="en-US" sz="1800" b="1" i="0" u="none" strike="noStrike" baseline="0" dirty="0"/>
              <a:t>        ___ Excite the Imagination</a:t>
            </a:r>
          </a:p>
          <a:p>
            <a:pPr marL="0" indent="0">
              <a:buNone/>
            </a:pPr>
            <a:endParaRPr lang="en-US" sz="1800" b="1" i="0" u="none" strike="noStrike" baseline="0" dirty="0"/>
          </a:p>
          <a:p>
            <a:pPr marL="0" indent="0">
              <a:buNone/>
            </a:pPr>
            <a:r>
              <a:rPr lang="en-US" sz="1800" b="1" i="0" u="none" strike="noStrike" baseline="0" dirty="0"/>
              <a:t>3.     Check for Comfort </a:t>
            </a:r>
          </a:p>
          <a:p>
            <a:pPr marL="0" indent="0">
              <a:buNone/>
            </a:pPr>
            <a:r>
              <a:rPr lang="en-US" sz="1800" b="1" i="0" u="none" strike="noStrike" baseline="0" dirty="0"/>
              <a:t>        ___ Develop Yes-Mindset</a:t>
            </a:r>
            <a:endParaRPr lang="en-US" dirty="0"/>
          </a:p>
        </p:txBody>
      </p:sp>
    </p:spTree>
    <p:extLst>
      <p:ext uri="{BB962C8B-B14F-4D97-AF65-F5344CB8AC3E}">
        <p14:creationId xmlns:p14="http://schemas.microsoft.com/office/powerpoint/2010/main" val="203267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4AF70-1526-4248-A852-D4A9BA3CE2B2}"/>
              </a:ext>
            </a:extLst>
          </p:cNvPr>
          <p:cNvSpPr>
            <a:spLocks noGrp="1"/>
          </p:cNvSpPr>
          <p:nvPr>
            <p:ph type="title"/>
          </p:nvPr>
        </p:nvSpPr>
        <p:spPr/>
        <p:txBody>
          <a:bodyPr/>
          <a:lstStyle/>
          <a:p>
            <a:r>
              <a:rPr lang="en-US" dirty="0"/>
              <a:t>Exercise 11 – Parts Therapy</a:t>
            </a:r>
          </a:p>
        </p:txBody>
      </p:sp>
      <p:sp>
        <p:nvSpPr>
          <p:cNvPr id="3" name="Content Placeholder 2">
            <a:extLst>
              <a:ext uri="{FF2B5EF4-FFF2-40B4-BE49-F238E27FC236}">
                <a16:creationId xmlns:a16="http://schemas.microsoft.com/office/drawing/2014/main" id="{2B956A8C-FB68-496E-BFF4-D0A3C8566036}"/>
              </a:ext>
            </a:extLst>
          </p:cNvPr>
          <p:cNvSpPr>
            <a:spLocks noGrp="1"/>
          </p:cNvSpPr>
          <p:nvPr>
            <p:ph idx="1"/>
          </p:nvPr>
        </p:nvSpPr>
        <p:spPr/>
        <p:txBody>
          <a:bodyPr>
            <a:normAutofit/>
          </a:bodyPr>
          <a:lstStyle/>
          <a:p>
            <a:pPr marL="0" indent="0">
              <a:buNone/>
            </a:pPr>
            <a:r>
              <a:rPr lang="en-US" sz="1800" b="1" i="0" u="none" strike="noStrike" baseline="0" dirty="0"/>
              <a:t>4.     Induction</a:t>
            </a:r>
          </a:p>
          <a:p>
            <a:pPr marL="0" indent="0">
              <a:buNone/>
            </a:pPr>
            <a:r>
              <a:rPr lang="en-US" sz="1800" b="1" i="0" u="none" strike="noStrike" baseline="0" dirty="0"/>
              <a:t>        ___ Induction One (Simple) ________</a:t>
            </a:r>
          </a:p>
          <a:p>
            <a:pPr marL="0" indent="0">
              <a:buNone/>
            </a:pPr>
            <a:r>
              <a:rPr lang="en-US" sz="1800" b="1" i="0" u="none" strike="noStrike" baseline="0" dirty="0"/>
              <a:t>        ___ Fractionation</a:t>
            </a:r>
          </a:p>
          <a:p>
            <a:pPr marL="0" indent="0">
              <a:buNone/>
            </a:pPr>
            <a:r>
              <a:rPr lang="en-US" sz="1800" b="1" i="0" u="none" strike="noStrike" baseline="0" dirty="0"/>
              <a:t>In a moment I am going to bring you slightly out of the hypnotic state, then we will do another induction that will be even more powerful, which will cause you to go back even deeper into the hypnotic state. This is called deepening by re-induction and it will cause you to go far deeper than you are right now.  I will count from 1 to 3 and when I get to 3, you will open your eyes and we will do this even more powerful induction,  1, 2, 3….allow your eyes to open. </a:t>
            </a:r>
          </a:p>
          <a:p>
            <a:pPr marL="0" indent="0">
              <a:buNone/>
            </a:pPr>
            <a:r>
              <a:rPr lang="en-US" sz="1800" b="1" i="0" u="none" strike="noStrike" baseline="0" dirty="0"/>
              <a:t>        ___ Induction Two (Rapid) _Hand Press</a:t>
            </a:r>
          </a:p>
        </p:txBody>
      </p:sp>
    </p:spTree>
    <p:extLst>
      <p:ext uri="{BB962C8B-B14F-4D97-AF65-F5344CB8AC3E}">
        <p14:creationId xmlns:p14="http://schemas.microsoft.com/office/powerpoint/2010/main" val="59687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4AF70-1526-4248-A852-D4A9BA3CE2B2}"/>
              </a:ext>
            </a:extLst>
          </p:cNvPr>
          <p:cNvSpPr>
            <a:spLocks noGrp="1"/>
          </p:cNvSpPr>
          <p:nvPr>
            <p:ph type="title"/>
          </p:nvPr>
        </p:nvSpPr>
        <p:spPr/>
        <p:txBody>
          <a:bodyPr/>
          <a:lstStyle/>
          <a:p>
            <a:r>
              <a:rPr lang="en-US" dirty="0"/>
              <a:t>Exercise 11 – Parts Therapy</a:t>
            </a:r>
          </a:p>
        </p:txBody>
      </p:sp>
      <p:sp>
        <p:nvSpPr>
          <p:cNvPr id="3" name="Content Placeholder 2">
            <a:extLst>
              <a:ext uri="{FF2B5EF4-FFF2-40B4-BE49-F238E27FC236}">
                <a16:creationId xmlns:a16="http://schemas.microsoft.com/office/drawing/2014/main" id="{2B956A8C-FB68-496E-BFF4-D0A3C8566036}"/>
              </a:ext>
            </a:extLst>
          </p:cNvPr>
          <p:cNvSpPr>
            <a:spLocks noGrp="1"/>
          </p:cNvSpPr>
          <p:nvPr>
            <p:ph idx="1"/>
          </p:nvPr>
        </p:nvSpPr>
        <p:spPr/>
        <p:txBody>
          <a:bodyPr>
            <a:normAutofit/>
          </a:bodyPr>
          <a:lstStyle/>
          <a:p>
            <a:pPr marL="0" indent="0">
              <a:buNone/>
            </a:pPr>
            <a:r>
              <a:rPr lang="en-US" sz="1800" b="1" i="0" u="none" strike="noStrike" baseline="0" dirty="0"/>
              <a:t>5.     Deepening </a:t>
            </a:r>
          </a:p>
          <a:p>
            <a:pPr marL="0" indent="0">
              <a:buNone/>
            </a:pPr>
            <a:r>
              <a:rPr lang="en-US" sz="1800" b="1" i="0" u="none" strike="noStrike" baseline="0" dirty="0"/>
              <a:t>       ___ Simple Deepening Technique(s) _Head Roll, Pretend Eye Catalepsy, Eye Open and Closure with Compounding, Arm Drop </a:t>
            </a:r>
          </a:p>
          <a:p>
            <a:pPr marL="0" indent="0">
              <a:buNone/>
            </a:pPr>
            <a:r>
              <a:rPr lang="en-US" sz="1800" b="1" i="0" u="none" strike="noStrike" baseline="0" dirty="0"/>
              <a:t>       ___ Longer Deepening Technique _Countdown or Progressive Relaxation</a:t>
            </a:r>
          </a:p>
          <a:p>
            <a:pPr marL="0" indent="0">
              <a:buNone/>
            </a:pPr>
            <a:r>
              <a:rPr lang="en-US" sz="1800" b="1" i="0" u="none" strike="noStrike" baseline="0" dirty="0"/>
              <a:t>       </a:t>
            </a:r>
          </a:p>
          <a:p>
            <a:pPr marL="0" indent="0">
              <a:buNone/>
            </a:pPr>
            <a:r>
              <a:rPr lang="en-US" sz="1800" b="1" i="0" u="none" strike="noStrike" baseline="0" dirty="0"/>
              <a:t>6.     Suggestibility Testing with Compounding</a:t>
            </a:r>
          </a:p>
          <a:p>
            <a:pPr marL="0" indent="0">
              <a:buNone/>
            </a:pPr>
            <a:r>
              <a:rPr lang="en-US" sz="1800" b="1" i="0" u="none" strike="noStrike" baseline="0" dirty="0"/>
              <a:t>       ___ Suggestibility Test One _Eye Catalepsy</a:t>
            </a:r>
          </a:p>
          <a:p>
            <a:pPr marL="0" indent="0">
              <a:buNone/>
            </a:pPr>
            <a:r>
              <a:rPr lang="en-US" sz="1800" b="1" i="0" u="none" strike="noStrike" baseline="0" dirty="0"/>
              <a:t>       ___ Suggestibility Test Two _Arm Catalepsy/Arm Drop</a:t>
            </a:r>
          </a:p>
          <a:p>
            <a:pPr marL="0" indent="0">
              <a:buNone/>
            </a:pPr>
            <a:r>
              <a:rPr lang="en-US" sz="1800" b="1" i="0" u="none" strike="noStrike" baseline="0" dirty="0"/>
              <a:t>       ___ Compounding Arm Drop with Compounding </a:t>
            </a:r>
          </a:p>
        </p:txBody>
      </p:sp>
    </p:spTree>
    <p:extLst>
      <p:ext uri="{BB962C8B-B14F-4D97-AF65-F5344CB8AC3E}">
        <p14:creationId xmlns:p14="http://schemas.microsoft.com/office/powerpoint/2010/main" val="232747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4AF70-1526-4248-A852-D4A9BA3CE2B2}"/>
              </a:ext>
            </a:extLst>
          </p:cNvPr>
          <p:cNvSpPr>
            <a:spLocks noGrp="1"/>
          </p:cNvSpPr>
          <p:nvPr>
            <p:ph type="title"/>
          </p:nvPr>
        </p:nvSpPr>
        <p:spPr/>
        <p:txBody>
          <a:bodyPr/>
          <a:lstStyle/>
          <a:p>
            <a:r>
              <a:rPr lang="en-US" dirty="0"/>
              <a:t>Exercise 11 – Parts Therapy</a:t>
            </a:r>
          </a:p>
        </p:txBody>
      </p:sp>
      <p:sp>
        <p:nvSpPr>
          <p:cNvPr id="3" name="Content Placeholder 2">
            <a:extLst>
              <a:ext uri="{FF2B5EF4-FFF2-40B4-BE49-F238E27FC236}">
                <a16:creationId xmlns:a16="http://schemas.microsoft.com/office/drawing/2014/main" id="{2B956A8C-FB68-496E-BFF4-D0A3C8566036}"/>
              </a:ext>
            </a:extLst>
          </p:cNvPr>
          <p:cNvSpPr>
            <a:spLocks noGrp="1"/>
          </p:cNvSpPr>
          <p:nvPr>
            <p:ph idx="1"/>
          </p:nvPr>
        </p:nvSpPr>
        <p:spPr/>
        <p:txBody>
          <a:bodyPr>
            <a:normAutofit/>
          </a:bodyPr>
          <a:lstStyle/>
          <a:p>
            <a:pPr marL="0" indent="0">
              <a:buNone/>
            </a:pPr>
            <a:r>
              <a:rPr lang="en-US" sz="1800" b="1" i="0" u="none" strike="noStrike" baseline="0" dirty="0"/>
              <a:t>7.     Establish Arena for Dialogue         </a:t>
            </a:r>
          </a:p>
          <a:p>
            <a:pPr marL="0" indent="0">
              <a:buNone/>
            </a:pPr>
            <a:r>
              <a:rPr lang="en-US" sz="1800" b="1" i="0" u="none" strike="noStrike" baseline="0" dirty="0"/>
              <a:t>       ___ Pre-Parts Education </a:t>
            </a:r>
          </a:p>
          <a:p>
            <a:pPr marL="0" indent="0">
              <a:buNone/>
            </a:pPr>
            <a:r>
              <a:rPr lang="en-US" sz="1800" b="1" i="0" u="none" strike="noStrike" baseline="0" dirty="0"/>
              <a:t>       ___ Bring in One Part at a Time</a:t>
            </a:r>
          </a:p>
          <a:p>
            <a:pPr marL="0" indent="0">
              <a:buNone/>
            </a:pPr>
            <a:r>
              <a:rPr lang="en-US" sz="1800" b="1" i="0" u="none" strike="noStrike" baseline="0" dirty="0"/>
              <a:t>       ___ Welcome Each Part</a:t>
            </a:r>
          </a:p>
          <a:p>
            <a:pPr marL="0" indent="0">
              <a:buNone/>
            </a:pPr>
            <a:r>
              <a:rPr lang="en-US" sz="1800" b="1" i="0" u="none" strike="noStrike" baseline="0" dirty="0"/>
              <a:t>       ___ Interview Each Part</a:t>
            </a:r>
          </a:p>
          <a:p>
            <a:pPr marL="0" indent="0">
              <a:buNone/>
            </a:pPr>
            <a:r>
              <a:rPr lang="en-US" sz="1800" b="1" i="0" u="none" strike="noStrike" baseline="0" dirty="0"/>
              <a:t>       ___ Reiterate Parts Present in Arena</a:t>
            </a:r>
          </a:p>
          <a:p>
            <a:pPr marL="0" indent="0">
              <a:buNone/>
            </a:pPr>
            <a:endParaRPr lang="en-US" sz="1800" b="1" i="0" u="none" strike="noStrike" baseline="0" dirty="0"/>
          </a:p>
        </p:txBody>
      </p:sp>
    </p:spTree>
    <p:extLst>
      <p:ext uri="{BB962C8B-B14F-4D97-AF65-F5344CB8AC3E}">
        <p14:creationId xmlns:p14="http://schemas.microsoft.com/office/powerpoint/2010/main" val="170731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4AF70-1526-4248-A852-D4A9BA3CE2B2}"/>
              </a:ext>
            </a:extLst>
          </p:cNvPr>
          <p:cNvSpPr>
            <a:spLocks noGrp="1"/>
          </p:cNvSpPr>
          <p:nvPr>
            <p:ph type="title"/>
          </p:nvPr>
        </p:nvSpPr>
        <p:spPr/>
        <p:txBody>
          <a:bodyPr/>
          <a:lstStyle/>
          <a:p>
            <a:r>
              <a:rPr lang="en-US" dirty="0"/>
              <a:t>Exercise 11 – Parts Therapy</a:t>
            </a:r>
          </a:p>
        </p:txBody>
      </p:sp>
      <p:sp>
        <p:nvSpPr>
          <p:cNvPr id="3" name="Content Placeholder 2">
            <a:extLst>
              <a:ext uri="{FF2B5EF4-FFF2-40B4-BE49-F238E27FC236}">
                <a16:creationId xmlns:a16="http://schemas.microsoft.com/office/drawing/2014/main" id="{2B956A8C-FB68-496E-BFF4-D0A3C8566036}"/>
              </a:ext>
            </a:extLst>
          </p:cNvPr>
          <p:cNvSpPr>
            <a:spLocks noGrp="1"/>
          </p:cNvSpPr>
          <p:nvPr>
            <p:ph idx="1"/>
          </p:nvPr>
        </p:nvSpPr>
        <p:spPr/>
        <p:txBody>
          <a:bodyPr>
            <a:normAutofit/>
          </a:bodyPr>
          <a:lstStyle/>
          <a:p>
            <a:pPr marL="0" indent="0">
              <a:buNone/>
            </a:pPr>
            <a:r>
              <a:rPr lang="en-US" sz="1800" b="1" i="0" u="none" strike="noStrike" baseline="0" dirty="0"/>
              <a:t>8.     Gestalt</a:t>
            </a:r>
          </a:p>
          <a:p>
            <a:pPr marL="0" indent="0">
              <a:buNone/>
            </a:pPr>
            <a:r>
              <a:rPr lang="en-US" sz="1800" b="1" i="0" u="none" strike="noStrike" baseline="0" dirty="0"/>
              <a:t>        ___ Determine Part to Start Dialogue</a:t>
            </a:r>
          </a:p>
          <a:p>
            <a:pPr marL="0" indent="0">
              <a:buNone/>
            </a:pPr>
            <a:r>
              <a:rPr lang="en-US" sz="1800" b="1" i="0" u="none" strike="noStrike" baseline="0" dirty="0"/>
              <a:t>        ___ Gestalt to Resolution of Conflict(s)</a:t>
            </a:r>
          </a:p>
          <a:p>
            <a:pPr marL="0" indent="0">
              <a:buNone/>
            </a:pPr>
            <a:r>
              <a:rPr lang="en-US" sz="1800" b="1" i="0" u="none" strike="noStrike" baseline="0" dirty="0"/>
              <a:t>	         (use the following when needed)</a:t>
            </a:r>
          </a:p>
          <a:p>
            <a:pPr marL="0" indent="0">
              <a:buNone/>
            </a:pPr>
            <a:r>
              <a:rPr lang="en-US" sz="1800" b="1" i="0" u="none" strike="noStrike" baseline="0" dirty="0"/>
              <a:t>		͟    “What is Your Highest Intention?”</a:t>
            </a:r>
          </a:p>
          <a:p>
            <a:pPr marL="0" indent="0">
              <a:buNone/>
            </a:pPr>
            <a:r>
              <a:rPr lang="en-US" sz="1800" b="1" i="0" u="none" strike="noStrike" baseline="0" dirty="0"/>
              <a:t>		   ͟    Let Transformed Parts Help Others</a:t>
            </a:r>
          </a:p>
          <a:p>
            <a:pPr marL="0" indent="0">
              <a:buNone/>
            </a:pPr>
            <a:endParaRPr lang="en-US" sz="1800" b="1" i="0" u="none" strike="noStrike" baseline="0" dirty="0"/>
          </a:p>
        </p:txBody>
      </p:sp>
    </p:spTree>
    <p:extLst>
      <p:ext uri="{BB962C8B-B14F-4D97-AF65-F5344CB8AC3E}">
        <p14:creationId xmlns:p14="http://schemas.microsoft.com/office/powerpoint/2010/main" val="357471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4AF70-1526-4248-A852-D4A9BA3CE2B2}"/>
              </a:ext>
            </a:extLst>
          </p:cNvPr>
          <p:cNvSpPr>
            <a:spLocks noGrp="1"/>
          </p:cNvSpPr>
          <p:nvPr>
            <p:ph type="title"/>
          </p:nvPr>
        </p:nvSpPr>
        <p:spPr/>
        <p:txBody>
          <a:bodyPr/>
          <a:lstStyle/>
          <a:p>
            <a:r>
              <a:rPr lang="en-US" dirty="0"/>
              <a:t>Exercise 11 – Parts Therapy</a:t>
            </a:r>
          </a:p>
        </p:txBody>
      </p:sp>
      <p:sp>
        <p:nvSpPr>
          <p:cNvPr id="3" name="Content Placeholder 2">
            <a:extLst>
              <a:ext uri="{FF2B5EF4-FFF2-40B4-BE49-F238E27FC236}">
                <a16:creationId xmlns:a16="http://schemas.microsoft.com/office/drawing/2014/main" id="{2B956A8C-FB68-496E-BFF4-D0A3C8566036}"/>
              </a:ext>
            </a:extLst>
          </p:cNvPr>
          <p:cNvSpPr>
            <a:spLocks noGrp="1"/>
          </p:cNvSpPr>
          <p:nvPr>
            <p:ph idx="1"/>
          </p:nvPr>
        </p:nvSpPr>
        <p:spPr/>
        <p:txBody>
          <a:bodyPr>
            <a:normAutofit/>
          </a:bodyPr>
          <a:lstStyle/>
          <a:p>
            <a:pPr marL="0" indent="0">
              <a:buNone/>
            </a:pPr>
            <a:r>
              <a:rPr lang="en-US" sz="1800" b="1" i="0" u="none" strike="noStrike" baseline="0" dirty="0"/>
              <a:t>9.     Rename Parts</a:t>
            </a:r>
          </a:p>
          <a:p>
            <a:pPr marL="0" indent="0">
              <a:buNone/>
            </a:pPr>
            <a:r>
              <a:rPr lang="en-US" sz="1800" b="1" i="0" u="none" strike="noStrike" baseline="0" dirty="0"/>
              <a:t>        ___ New Name for Part</a:t>
            </a:r>
          </a:p>
          <a:p>
            <a:pPr marL="0" indent="0">
              <a:buNone/>
            </a:pPr>
            <a:r>
              <a:rPr lang="en-US" sz="1800" b="1" i="0" u="none" strike="noStrike" baseline="0" dirty="0"/>
              <a:t>        ___ New Job for Part</a:t>
            </a:r>
          </a:p>
          <a:p>
            <a:pPr marL="0" indent="0">
              <a:buNone/>
            </a:pPr>
            <a:endParaRPr lang="en-US" sz="1800" b="1" i="0" u="none" strike="noStrike" baseline="0" dirty="0"/>
          </a:p>
          <a:p>
            <a:pPr marL="0" indent="0">
              <a:buNone/>
            </a:pPr>
            <a:r>
              <a:rPr lang="en-US" sz="1800" b="1" i="0" u="none" strike="noStrike" baseline="0" dirty="0"/>
              <a:t>10.   Core Transformation (</a:t>
            </a:r>
            <a:r>
              <a:rPr lang="en-US" sz="1800" b="1" i="0" u="none" strike="noStrike" baseline="0" dirty="0" err="1"/>
              <a:t>Exercize</a:t>
            </a:r>
            <a:r>
              <a:rPr lang="en-US" sz="1800" b="1" i="0" u="none" strike="noStrike" baseline="0" dirty="0"/>
              <a:t> #9)</a:t>
            </a:r>
          </a:p>
          <a:p>
            <a:pPr marL="0" indent="0">
              <a:buNone/>
            </a:pPr>
            <a:r>
              <a:rPr lang="en-US" sz="1800" b="1" i="0" u="none" strike="noStrike" baseline="0" dirty="0"/>
              <a:t>        ___ Check for Current Feelings</a:t>
            </a:r>
          </a:p>
          <a:p>
            <a:pPr marL="0" indent="0">
              <a:buNone/>
            </a:pPr>
            <a:r>
              <a:rPr lang="en-US" sz="1800" b="1" i="0" u="none" strike="noStrike" baseline="0" dirty="0"/>
              <a:t>        ___ Elicit the Outcome Chain</a:t>
            </a:r>
          </a:p>
          <a:p>
            <a:pPr marL="0" indent="0">
              <a:buNone/>
            </a:pPr>
            <a:r>
              <a:rPr lang="en-US" sz="1800" b="1" i="0" u="none" strike="noStrike" baseline="0" dirty="0"/>
              <a:t>        ___ Reverse the Outcome Chain</a:t>
            </a:r>
          </a:p>
          <a:p>
            <a:pPr marL="0" indent="0">
              <a:buNone/>
            </a:pPr>
            <a:r>
              <a:rPr lang="en-US" sz="1800" b="1" i="0" u="none" strike="noStrike" baseline="0" dirty="0"/>
              <a:t>        ___ Integration</a:t>
            </a:r>
          </a:p>
        </p:txBody>
      </p:sp>
    </p:spTree>
    <p:extLst>
      <p:ext uri="{BB962C8B-B14F-4D97-AF65-F5344CB8AC3E}">
        <p14:creationId xmlns:p14="http://schemas.microsoft.com/office/powerpoint/2010/main" val="163165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4AF70-1526-4248-A852-D4A9BA3CE2B2}"/>
              </a:ext>
            </a:extLst>
          </p:cNvPr>
          <p:cNvSpPr>
            <a:spLocks noGrp="1"/>
          </p:cNvSpPr>
          <p:nvPr>
            <p:ph type="title"/>
          </p:nvPr>
        </p:nvSpPr>
        <p:spPr/>
        <p:txBody>
          <a:bodyPr/>
          <a:lstStyle/>
          <a:p>
            <a:r>
              <a:rPr lang="en-US" dirty="0"/>
              <a:t>Exercise 11 – Parts Therapy</a:t>
            </a:r>
          </a:p>
        </p:txBody>
      </p:sp>
      <p:sp>
        <p:nvSpPr>
          <p:cNvPr id="3" name="Content Placeholder 2">
            <a:extLst>
              <a:ext uri="{FF2B5EF4-FFF2-40B4-BE49-F238E27FC236}">
                <a16:creationId xmlns:a16="http://schemas.microsoft.com/office/drawing/2014/main" id="{2B956A8C-FB68-496E-BFF4-D0A3C8566036}"/>
              </a:ext>
            </a:extLst>
          </p:cNvPr>
          <p:cNvSpPr>
            <a:spLocks noGrp="1"/>
          </p:cNvSpPr>
          <p:nvPr>
            <p:ph idx="1"/>
          </p:nvPr>
        </p:nvSpPr>
        <p:spPr/>
        <p:txBody>
          <a:bodyPr>
            <a:normAutofit fontScale="92500" lnSpcReduction="20000"/>
          </a:bodyPr>
          <a:lstStyle/>
          <a:p>
            <a:pPr marL="0" indent="0">
              <a:buNone/>
            </a:pPr>
            <a:r>
              <a:rPr lang="en-US" sz="1800" b="1" i="0" u="none" strike="noStrike" baseline="0" dirty="0"/>
              <a:t>11.   Suggestion Therapy/Future Pace Visualization</a:t>
            </a:r>
          </a:p>
          <a:p>
            <a:pPr marL="0" indent="0">
              <a:buNone/>
            </a:pPr>
            <a:r>
              <a:rPr lang="en-US" sz="1800" b="1" i="0" u="none" strike="noStrike" baseline="0" dirty="0"/>
              <a:t>        ___ Suggestions Delivered</a:t>
            </a:r>
          </a:p>
          <a:p>
            <a:pPr marL="0" indent="0">
              <a:buNone/>
            </a:pPr>
            <a:r>
              <a:rPr lang="en-US" sz="1800" b="1" i="0" u="none" strike="noStrike" baseline="0" dirty="0"/>
              <a:t>        ___ Visual Images Encouraged</a:t>
            </a:r>
          </a:p>
          <a:p>
            <a:pPr marL="0" indent="0">
              <a:buNone/>
            </a:pPr>
            <a:endParaRPr lang="en-US" sz="1800" b="1" i="0" u="none" strike="noStrike" baseline="0" dirty="0"/>
          </a:p>
          <a:p>
            <a:pPr marL="0" indent="0">
              <a:buNone/>
            </a:pPr>
            <a:r>
              <a:rPr lang="en-US" sz="1800" b="1" i="0" u="none" strike="noStrike" baseline="0" dirty="0"/>
              <a:t>12.   Conclude Hypnosis Session</a:t>
            </a:r>
          </a:p>
          <a:p>
            <a:pPr marL="0" indent="0">
              <a:buNone/>
            </a:pPr>
            <a:r>
              <a:rPr lang="en-US" sz="1800" b="1" i="0" u="none" strike="noStrike" baseline="0" dirty="0"/>
              <a:t>        ___ Check for Completion for Each Part</a:t>
            </a:r>
          </a:p>
          <a:p>
            <a:pPr marL="0" indent="0">
              <a:buNone/>
            </a:pPr>
            <a:r>
              <a:rPr lang="en-US" sz="1800" b="1" i="0" u="none" strike="noStrike" baseline="0" dirty="0"/>
              <a:t>        ___ Body Scan</a:t>
            </a:r>
          </a:p>
          <a:p>
            <a:pPr marL="0" indent="0">
              <a:buNone/>
            </a:pPr>
            <a:r>
              <a:rPr lang="en-US" sz="1800" b="1" i="0" u="none" strike="noStrike" baseline="0" dirty="0"/>
              <a:t>        ___ Check for Readiness to End Session</a:t>
            </a:r>
          </a:p>
          <a:p>
            <a:pPr marL="0" indent="0">
              <a:buNone/>
            </a:pPr>
            <a:r>
              <a:rPr lang="en-US" sz="1800" b="1" i="0" u="none" strike="noStrike" baseline="0" dirty="0"/>
              <a:t>        ___ De-hypnotize with 4 R’s</a:t>
            </a:r>
          </a:p>
          <a:p>
            <a:pPr marL="0" indent="0">
              <a:buNone/>
            </a:pPr>
            <a:r>
              <a:rPr lang="en-US" sz="1800" b="1" i="0" u="none" strike="noStrike" baseline="0" dirty="0"/>
              <a:t>        ___ Relevant Sneaky Pete</a:t>
            </a:r>
          </a:p>
        </p:txBody>
      </p:sp>
    </p:spTree>
    <p:extLst>
      <p:ext uri="{BB962C8B-B14F-4D97-AF65-F5344CB8AC3E}">
        <p14:creationId xmlns:p14="http://schemas.microsoft.com/office/powerpoint/2010/main" val="289568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4AF70-1526-4248-A852-D4A9BA3CE2B2}"/>
              </a:ext>
            </a:extLst>
          </p:cNvPr>
          <p:cNvSpPr>
            <a:spLocks noGrp="1"/>
          </p:cNvSpPr>
          <p:nvPr>
            <p:ph type="title"/>
          </p:nvPr>
        </p:nvSpPr>
        <p:spPr/>
        <p:txBody>
          <a:bodyPr/>
          <a:lstStyle/>
          <a:p>
            <a:r>
              <a:rPr lang="en-US" dirty="0"/>
              <a:t>Exercise 11 – Parts Therapy</a:t>
            </a:r>
          </a:p>
        </p:txBody>
      </p:sp>
      <p:sp>
        <p:nvSpPr>
          <p:cNvPr id="3" name="Content Placeholder 2">
            <a:extLst>
              <a:ext uri="{FF2B5EF4-FFF2-40B4-BE49-F238E27FC236}">
                <a16:creationId xmlns:a16="http://schemas.microsoft.com/office/drawing/2014/main" id="{2B956A8C-FB68-496E-BFF4-D0A3C8566036}"/>
              </a:ext>
            </a:extLst>
          </p:cNvPr>
          <p:cNvSpPr>
            <a:spLocks noGrp="1"/>
          </p:cNvSpPr>
          <p:nvPr>
            <p:ph idx="1"/>
          </p:nvPr>
        </p:nvSpPr>
        <p:spPr/>
        <p:txBody>
          <a:bodyPr>
            <a:normAutofit/>
          </a:bodyPr>
          <a:lstStyle/>
          <a:p>
            <a:pPr marL="0" indent="0">
              <a:buNone/>
            </a:pPr>
            <a:r>
              <a:rPr lang="en-US" sz="1800" b="1" i="0" u="none" strike="noStrike" baseline="0" dirty="0"/>
              <a:t>13.   Post-Talk</a:t>
            </a:r>
          </a:p>
          <a:p>
            <a:pPr marL="0" indent="0">
              <a:buNone/>
            </a:pPr>
            <a:r>
              <a:rPr lang="en-US" sz="1800" b="1" i="0" u="none" strike="noStrike" baseline="0" dirty="0"/>
              <a:t>        ___ Discuss the Session</a:t>
            </a:r>
          </a:p>
          <a:p>
            <a:pPr marL="0" indent="0">
              <a:buNone/>
            </a:pPr>
            <a:r>
              <a:rPr lang="en-US" sz="1800" b="1" i="0" u="none" strike="noStrike" baseline="0" dirty="0"/>
              <a:t>        ___ Ratify the Trance</a:t>
            </a:r>
          </a:p>
        </p:txBody>
      </p:sp>
    </p:spTree>
    <p:extLst>
      <p:ext uri="{BB962C8B-B14F-4D97-AF65-F5344CB8AC3E}">
        <p14:creationId xmlns:p14="http://schemas.microsoft.com/office/powerpoint/2010/main" val="30656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4AF70-1526-4248-A852-D4A9BA3CE2B2}"/>
              </a:ext>
            </a:extLst>
          </p:cNvPr>
          <p:cNvSpPr>
            <a:spLocks noGrp="1"/>
          </p:cNvSpPr>
          <p:nvPr>
            <p:ph type="title"/>
          </p:nvPr>
        </p:nvSpPr>
        <p:spPr/>
        <p:txBody>
          <a:bodyPr/>
          <a:lstStyle/>
          <a:p>
            <a:r>
              <a:rPr lang="en-US" dirty="0"/>
              <a:t>Exercise 12 – Metaphor Therapy</a:t>
            </a:r>
          </a:p>
        </p:txBody>
      </p:sp>
      <p:sp>
        <p:nvSpPr>
          <p:cNvPr id="3" name="Content Placeholder 2">
            <a:extLst>
              <a:ext uri="{FF2B5EF4-FFF2-40B4-BE49-F238E27FC236}">
                <a16:creationId xmlns:a16="http://schemas.microsoft.com/office/drawing/2014/main" id="{2B956A8C-FB68-496E-BFF4-D0A3C8566036}"/>
              </a:ext>
            </a:extLst>
          </p:cNvPr>
          <p:cNvSpPr>
            <a:spLocks noGrp="1"/>
          </p:cNvSpPr>
          <p:nvPr>
            <p:ph idx="1"/>
          </p:nvPr>
        </p:nvSpPr>
        <p:spPr/>
        <p:txBody>
          <a:bodyPr>
            <a:normAutofit fontScale="92500" lnSpcReduction="20000"/>
          </a:bodyPr>
          <a:lstStyle/>
          <a:p>
            <a:pPr marL="0" indent="0">
              <a:buNone/>
            </a:pPr>
            <a:r>
              <a:rPr lang="en-US" sz="1800" b="1" i="0" u="none" strike="noStrike" baseline="0" dirty="0"/>
              <a:t>Exercises #12 and #13 - Metaphor Therapy and Various NLP </a:t>
            </a:r>
          </a:p>
          <a:p>
            <a:pPr marL="0" indent="0">
              <a:buNone/>
            </a:pPr>
            <a:r>
              <a:rPr lang="en-US" sz="1800" b="1" i="0" u="none" strike="noStrike" baseline="0" dirty="0"/>
              <a:t>(Metaphor Demo/Explanation – Time Permitting) – NLP Exercises</a:t>
            </a:r>
          </a:p>
          <a:p>
            <a:pPr marL="0" indent="0">
              <a:buNone/>
            </a:pPr>
            <a:r>
              <a:rPr lang="en-US" sz="1800" b="1" i="0" u="none" strike="noStrike" baseline="0" dirty="0"/>
              <a:t>With Column A/B Hypnotic Programming, add a metaphor to the programming session, using this formula to create a story:</a:t>
            </a:r>
          </a:p>
          <a:p>
            <a:pPr marL="0" indent="0">
              <a:buNone/>
            </a:pPr>
            <a:endParaRPr lang="en-US" sz="1800" b="1" i="0" u="none" strike="noStrike" baseline="0" dirty="0"/>
          </a:p>
          <a:p>
            <a:pPr marL="0" indent="0">
              <a:buNone/>
            </a:pPr>
            <a:r>
              <a:rPr lang="en-US" sz="1800" b="1" i="0" u="none" strike="noStrike" baseline="0" dirty="0"/>
              <a:t>______________ is like _____________ in that ________________</a:t>
            </a:r>
          </a:p>
          <a:p>
            <a:pPr marL="0" indent="0">
              <a:buNone/>
            </a:pPr>
            <a:endParaRPr lang="en-US" sz="1800" b="1" i="0" u="none" strike="noStrike" baseline="0" dirty="0"/>
          </a:p>
          <a:p>
            <a:pPr marL="0" indent="0">
              <a:buNone/>
            </a:pPr>
            <a:r>
              <a:rPr lang="en-US" sz="1800" b="1" i="0" u="none" strike="noStrike" baseline="0" dirty="0"/>
              <a:t>Examples: Anger is like a Volcano in that it erupts and destroys</a:t>
            </a:r>
          </a:p>
          <a:p>
            <a:pPr marL="0" indent="0">
              <a:buNone/>
            </a:pPr>
            <a:endParaRPr lang="en-US" sz="1800" b="1" i="0" u="none" strike="noStrike" baseline="0" dirty="0"/>
          </a:p>
          <a:p>
            <a:pPr marL="0" indent="0">
              <a:buNone/>
            </a:pPr>
            <a:r>
              <a:rPr lang="en-US" sz="1800" b="1" i="0" u="none" strike="noStrike" baseline="0" dirty="0"/>
              <a:t>From this structure, create a story with a protagonist who has a challenge, learns a new resource, struggles a bit and then comes out successful</a:t>
            </a:r>
          </a:p>
        </p:txBody>
      </p:sp>
    </p:spTree>
    <p:extLst>
      <p:ext uri="{BB962C8B-B14F-4D97-AF65-F5344CB8AC3E}">
        <p14:creationId xmlns:p14="http://schemas.microsoft.com/office/powerpoint/2010/main" val="5652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4AF70-1526-4248-A852-D4A9BA3CE2B2}"/>
              </a:ext>
            </a:extLst>
          </p:cNvPr>
          <p:cNvSpPr>
            <a:spLocks noGrp="1"/>
          </p:cNvSpPr>
          <p:nvPr>
            <p:ph type="title"/>
          </p:nvPr>
        </p:nvSpPr>
        <p:spPr/>
        <p:txBody>
          <a:bodyPr/>
          <a:lstStyle/>
          <a:p>
            <a:r>
              <a:rPr lang="en-US" dirty="0"/>
              <a:t>Exercise 13 – NLP</a:t>
            </a:r>
          </a:p>
        </p:txBody>
      </p:sp>
      <p:sp>
        <p:nvSpPr>
          <p:cNvPr id="3" name="Content Placeholder 2">
            <a:extLst>
              <a:ext uri="{FF2B5EF4-FFF2-40B4-BE49-F238E27FC236}">
                <a16:creationId xmlns:a16="http://schemas.microsoft.com/office/drawing/2014/main" id="{2B956A8C-FB68-496E-BFF4-D0A3C8566036}"/>
              </a:ext>
            </a:extLst>
          </p:cNvPr>
          <p:cNvSpPr>
            <a:spLocks noGrp="1"/>
          </p:cNvSpPr>
          <p:nvPr>
            <p:ph idx="1"/>
          </p:nvPr>
        </p:nvSpPr>
        <p:spPr/>
        <p:txBody>
          <a:bodyPr>
            <a:normAutofit/>
          </a:bodyPr>
          <a:lstStyle/>
          <a:p>
            <a:pPr marL="0" indent="0">
              <a:buNone/>
            </a:pPr>
            <a:r>
              <a:rPr lang="en-US" sz="1800" b="1" i="0" u="none" strike="noStrike" baseline="0" dirty="0"/>
              <a:t>NLP Exercises from Advanced Hypnotism to practice (time permitting):</a:t>
            </a:r>
          </a:p>
          <a:p>
            <a:pPr marL="0" indent="0">
              <a:buNone/>
            </a:pPr>
            <a:r>
              <a:rPr lang="en-US" sz="1800" b="1" i="0" u="none" strike="noStrike" baseline="0" dirty="0"/>
              <a:t>1.	Red Box</a:t>
            </a:r>
          </a:p>
          <a:p>
            <a:pPr marL="0" indent="0">
              <a:buNone/>
            </a:pPr>
            <a:r>
              <a:rPr lang="en-US" sz="1800" b="1" i="0" u="none" strike="noStrike" baseline="0" dirty="0"/>
              <a:t>2.	Verifiable/Non-Verifiable Statements with 5,4,3,2,1 Pacing and Leading</a:t>
            </a:r>
          </a:p>
          <a:p>
            <a:pPr marL="0" indent="0">
              <a:buNone/>
            </a:pPr>
            <a:r>
              <a:rPr lang="en-US" sz="1800" b="1" i="0" u="none" strike="noStrike" baseline="0" dirty="0"/>
              <a:t>3.	Healing States of the Masters</a:t>
            </a:r>
          </a:p>
          <a:p>
            <a:pPr marL="0" indent="0">
              <a:buNone/>
            </a:pPr>
            <a:r>
              <a:rPr lang="en-US" sz="1800" b="1" i="0" u="none" strike="noStrike" baseline="0" dirty="0"/>
              <a:t>4.	Building Self-Confidence</a:t>
            </a:r>
          </a:p>
          <a:p>
            <a:pPr marL="0" indent="0">
              <a:buNone/>
            </a:pPr>
            <a:r>
              <a:rPr lang="en-US" sz="1800" b="1" i="0" u="none" strike="noStrike" baseline="0" dirty="0"/>
              <a:t>5.	Accessing a Previous Trance State</a:t>
            </a:r>
          </a:p>
          <a:p>
            <a:pPr marL="0" indent="0">
              <a:buNone/>
            </a:pPr>
            <a:r>
              <a:rPr lang="en-US" sz="1800" b="1" i="0" u="none" strike="noStrike" baseline="0" dirty="0"/>
              <a:t>6.	Collapsing Anchors</a:t>
            </a:r>
          </a:p>
          <a:p>
            <a:pPr marL="0" indent="0">
              <a:buNone/>
            </a:pPr>
            <a:r>
              <a:rPr lang="en-US" sz="1800" b="1" i="0" u="none" strike="noStrike" baseline="0" dirty="0"/>
              <a:t>7.	Embedded Commands</a:t>
            </a:r>
          </a:p>
          <a:p>
            <a:pPr marL="0" indent="0">
              <a:buNone/>
            </a:pPr>
            <a:r>
              <a:rPr lang="en-US" sz="1800" b="1" i="0" u="none" strike="noStrike" baseline="0" dirty="0"/>
              <a:t>8.	Language Patterns</a:t>
            </a:r>
          </a:p>
        </p:txBody>
      </p:sp>
    </p:spTree>
    <p:extLst>
      <p:ext uri="{BB962C8B-B14F-4D97-AF65-F5344CB8AC3E}">
        <p14:creationId xmlns:p14="http://schemas.microsoft.com/office/powerpoint/2010/main" val="312115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EFFD9-3B20-410A-AB72-DC5C97892886}"/>
              </a:ext>
            </a:extLst>
          </p:cNvPr>
          <p:cNvSpPr>
            <a:spLocks noGrp="1"/>
          </p:cNvSpPr>
          <p:nvPr>
            <p:ph type="title"/>
          </p:nvPr>
        </p:nvSpPr>
        <p:spPr/>
        <p:txBody>
          <a:bodyPr/>
          <a:lstStyle/>
          <a:p>
            <a:r>
              <a:rPr lang="en-US" dirty="0"/>
              <a:t>Advanced Practicals</a:t>
            </a:r>
          </a:p>
        </p:txBody>
      </p:sp>
      <p:sp>
        <p:nvSpPr>
          <p:cNvPr id="3" name="Content Placeholder 2">
            <a:extLst>
              <a:ext uri="{FF2B5EF4-FFF2-40B4-BE49-F238E27FC236}">
                <a16:creationId xmlns:a16="http://schemas.microsoft.com/office/drawing/2014/main" id="{9D817DE9-9509-4769-866D-1C17BAD2A569}"/>
              </a:ext>
            </a:extLst>
          </p:cNvPr>
          <p:cNvSpPr>
            <a:spLocks noGrp="1"/>
          </p:cNvSpPr>
          <p:nvPr>
            <p:ph idx="1"/>
          </p:nvPr>
        </p:nvSpPr>
        <p:spPr/>
        <p:txBody>
          <a:bodyPr numCol="2">
            <a:normAutofit fontScale="62500" lnSpcReduction="20000"/>
          </a:bodyPr>
          <a:lstStyle/>
          <a:p>
            <a:pPr marL="0" indent="0">
              <a:buNone/>
            </a:pPr>
            <a:r>
              <a:rPr lang="en-US" dirty="0"/>
              <a:t>Day One Practical Hours:</a:t>
            </a:r>
          </a:p>
          <a:p>
            <a:pPr marL="0" indent="0">
              <a:buNone/>
            </a:pPr>
            <a:r>
              <a:rPr lang="en-US" dirty="0"/>
              <a:t>8:30am to 9:00am – Morning Meditation and Group Re-Introductions </a:t>
            </a:r>
          </a:p>
          <a:p>
            <a:pPr marL="0" indent="0">
              <a:buNone/>
            </a:pPr>
            <a:r>
              <a:rPr lang="en-US" dirty="0"/>
              <a:t>9:00am to 12:00pm – Focusing (Exercise #8)</a:t>
            </a:r>
          </a:p>
          <a:p>
            <a:pPr marL="0" indent="0">
              <a:buNone/>
            </a:pPr>
            <a:r>
              <a:rPr lang="en-US" dirty="0"/>
              <a:t>1:00pm to 3:00pm – Core Transformation (Exercise #9)</a:t>
            </a:r>
          </a:p>
          <a:p>
            <a:pPr marL="0" indent="0">
              <a:buNone/>
            </a:pPr>
            <a:r>
              <a:rPr lang="en-US" dirty="0"/>
              <a:t>3:00pm to 6:00pm – Eye-Movement Therapy (Exercise #10)</a:t>
            </a:r>
          </a:p>
          <a:p>
            <a:pPr marL="0" indent="0">
              <a:buNone/>
            </a:pPr>
            <a:r>
              <a:rPr lang="en-US" dirty="0"/>
              <a:t>6:00pm to 6:30pm – Group Sharing and Discussion</a:t>
            </a:r>
          </a:p>
          <a:p>
            <a:pPr marL="0" indent="0">
              <a:buNone/>
            </a:pPr>
            <a:r>
              <a:rPr lang="en-US" dirty="0"/>
              <a:t>Day Two Practical Hours:</a:t>
            </a:r>
          </a:p>
          <a:p>
            <a:pPr marL="0" indent="0">
              <a:buNone/>
            </a:pPr>
            <a:r>
              <a:rPr lang="en-US" dirty="0"/>
              <a:t>8:30 am to 9:00am – Morning Meditation</a:t>
            </a:r>
          </a:p>
          <a:p>
            <a:pPr marL="0" indent="0">
              <a:buNone/>
            </a:pPr>
            <a:r>
              <a:rPr lang="en-US" dirty="0"/>
              <a:t>9:00am to 12:00pm – Parts Therapy (Exercise #11)</a:t>
            </a:r>
          </a:p>
          <a:p>
            <a:pPr marL="0" indent="0">
              <a:buNone/>
            </a:pPr>
            <a:r>
              <a:rPr lang="en-US" dirty="0"/>
              <a:t>1:00pm to 5:30pm – Parts Therapy Continued (Exercise #11)</a:t>
            </a:r>
          </a:p>
          <a:p>
            <a:pPr marL="0" indent="0">
              <a:buNone/>
            </a:pPr>
            <a:r>
              <a:rPr lang="en-US" dirty="0"/>
              <a:t>5:30pm to 6:30pm – Group Sharing and Discussion</a:t>
            </a:r>
          </a:p>
          <a:p>
            <a:pPr marL="0" indent="0">
              <a:buNone/>
            </a:pPr>
            <a:r>
              <a:rPr lang="en-US" dirty="0"/>
              <a:t>Day Three Practical Hours:</a:t>
            </a:r>
          </a:p>
          <a:p>
            <a:pPr marL="0" indent="0">
              <a:buNone/>
            </a:pPr>
            <a:r>
              <a:rPr lang="en-US" dirty="0"/>
              <a:t>8:30 am to 9:00am – Morning Meditation</a:t>
            </a:r>
          </a:p>
          <a:p>
            <a:pPr marL="0" indent="0">
              <a:buNone/>
            </a:pPr>
            <a:r>
              <a:rPr lang="en-US" dirty="0"/>
              <a:t>9:00am to 12:00pm – Further Practice of Parts Therapy and Review</a:t>
            </a:r>
          </a:p>
          <a:p>
            <a:pPr marL="0" indent="0">
              <a:buNone/>
            </a:pPr>
            <a:r>
              <a:rPr lang="en-US" dirty="0"/>
              <a:t>1:00pm to 5:30pm – Metaphor Therapy and NLP (Exercises #12 and #13)</a:t>
            </a:r>
          </a:p>
          <a:p>
            <a:pPr marL="0" indent="0">
              <a:buNone/>
            </a:pPr>
            <a:r>
              <a:rPr lang="en-US" dirty="0"/>
              <a:t>5:30pm to 6:30pm – Group Sharing, Discussion and Closing Circle</a:t>
            </a:r>
          </a:p>
        </p:txBody>
      </p:sp>
    </p:spTree>
    <p:extLst>
      <p:ext uri="{BB962C8B-B14F-4D97-AF65-F5344CB8AC3E}">
        <p14:creationId xmlns:p14="http://schemas.microsoft.com/office/powerpoint/2010/main" val="3452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77E7C-A27B-4730-BFD8-8BFF1689A249}"/>
              </a:ext>
            </a:extLst>
          </p:cNvPr>
          <p:cNvSpPr>
            <a:spLocks noGrp="1"/>
          </p:cNvSpPr>
          <p:nvPr>
            <p:ph type="title"/>
          </p:nvPr>
        </p:nvSpPr>
        <p:spPr/>
        <p:txBody>
          <a:bodyPr/>
          <a:lstStyle/>
          <a:p>
            <a:r>
              <a:rPr lang="en-US" dirty="0"/>
              <a:t>Practice Management and Goal Setting</a:t>
            </a:r>
          </a:p>
        </p:txBody>
      </p:sp>
      <p:sp>
        <p:nvSpPr>
          <p:cNvPr id="3" name="Content Placeholder 2">
            <a:extLst>
              <a:ext uri="{FF2B5EF4-FFF2-40B4-BE49-F238E27FC236}">
                <a16:creationId xmlns:a16="http://schemas.microsoft.com/office/drawing/2014/main" id="{4C7FFB2B-2309-4CD5-B393-9027A9887995}"/>
              </a:ext>
            </a:extLst>
          </p:cNvPr>
          <p:cNvSpPr>
            <a:spLocks noGrp="1"/>
          </p:cNvSpPr>
          <p:nvPr>
            <p:ph idx="1"/>
          </p:nvPr>
        </p:nvSpPr>
        <p:spPr/>
        <p:txBody>
          <a:bodyPr>
            <a:normAutofit fontScale="62500" lnSpcReduction="20000"/>
          </a:bodyPr>
          <a:lstStyle/>
          <a:p>
            <a:pPr marL="0" indent="0">
              <a:buNone/>
            </a:pPr>
            <a:r>
              <a:rPr lang="en-US" dirty="0"/>
              <a:t>IAIH Screenshare</a:t>
            </a:r>
          </a:p>
          <a:p>
            <a:pPr marL="0" indent="0">
              <a:buNone/>
            </a:pPr>
            <a:r>
              <a:rPr lang="en-US" dirty="0"/>
              <a:t>- Office/Online Sessions</a:t>
            </a:r>
          </a:p>
          <a:p>
            <a:pPr marL="0" indent="0">
              <a:buNone/>
            </a:pPr>
            <a:r>
              <a:rPr lang="en-US" dirty="0"/>
              <a:t>- Business Tax Receipts</a:t>
            </a:r>
          </a:p>
          <a:p>
            <a:pPr marL="0" indent="0">
              <a:buNone/>
            </a:pPr>
            <a:r>
              <a:rPr lang="en-US" dirty="0"/>
              <a:t>- Hypnosis Law</a:t>
            </a:r>
          </a:p>
          <a:p>
            <a:pPr marL="0" indent="0">
              <a:buNone/>
            </a:pPr>
            <a:r>
              <a:rPr lang="en-US" dirty="0"/>
              <a:t>- HIPAA Compliance</a:t>
            </a:r>
          </a:p>
          <a:p>
            <a:pPr marL="0" indent="0">
              <a:buNone/>
            </a:pPr>
            <a:r>
              <a:rPr lang="en-US" dirty="0"/>
              <a:t>- Insurance</a:t>
            </a:r>
          </a:p>
          <a:p>
            <a:pPr marL="0" indent="0">
              <a:buNone/>
            </a:pPr>
            <a:r>
              <a:rPr lang="en-US" dirty="0"/>
              <a:t>$70 - 90 per hour</a:t>
            </a:r>
          </a:p>
          <a:p>
            <a:pPr marL="0" indent="0">
              <a:buNone/>
            </a:pPr>
            <a:r>
              <a:rPr lang="en-US" dirty="0"/>
              <a:t>$180 per session</a:t>
            </a:r>
          </a:p>
          <a:p>
            <a:pPr marL="0" indent="0">
              <a:buNone/>
            </a:pPr>
            <a:r>
              <a:rPr lang="en-US" dirty="0"/>
              <a:t>10 per week -20 - 30</a:t>
            </a:r>
          </a:p>
          <a:p>
            <a:pPr marL="0" indent="0">
              <a:buNone/>
            </a:pPr>
            <a:r>
              <a:rPr lang="en-US" dirty="0"/>
              <a:t>$180 x 20 = $3,600 x 50 = $180,000</a:t>
            </a:r>
          </a:p>
          <a:p>
            <a:pPr marL="0" indent="0">
              <a:buNone/>
            </a:pPr>
            <a:r>
              <a:rPr lang="en-US" dirty="0"/>
              <a:t>On or Before June 1st, 2021 I see 20 or more full paying clients per week</a:t>
            </a:r>
          </a:p>
        </p:txBody>
      </p:sp>
    </p:spTree>
    <p:extLst>
      <p:ext uri="{BB962C8B-B14F-4D97-AF65-F5344CB8AC3E}">
        <p14:creationId xmlns:p14="http://schemas.microsoft.com/office/powerpoint/2010/main" val="310146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77E7C-A27B-4730-BFD8-8BFF1689A249}"/>
              </a:ext>
            </a:extLst>
          </p:cNvPr>
          <p:cNvSpPr>
            <a:spLocks noGrp="1"/>
          </p:cNvSpPr>
          <p:nvPr>
            <p:ph type="title"/>
          </p:nvPr>
        </p:nvSpPr>
        <p:spPr/>
        <p:txBody>
          <a:bodyPr/>
          <a:lstStyle/>
          <a:p>
            <a:r>
              <a:rPr lang="en-US" dirty="0"/>
              <a:t>Practice Management and Goal Setting</a:t>
            </a:r>
          </a:p>
        </p:txBody>
      </p:sp>
      <p:sp>
        <p:nvSpPr>
          <p:cNvPr id="3" name="Content Placeholder 2">
            <a:extLst>
              <a:ext uri="{FF2B5EF4-FFF2-40B4-BE49-F238E27FC236}">
                <a16:creationId xmlns:a16="http://schemas.microsoft.com/office/drawing/2014/main" id="{4C7FFB2B-2309-4CD5-B393-9027A9887995}"/>
              </a:ext>
            </a:extLst>
          </p:cNvPr>
          <p:cNvSpPr>
            <a:spLocks noGrp="1"/>
          </p:cNvSpPr>
          <p:nvPr>
            <p:ph idx="1"/>
          </p:nvPr>
        </p:nvSpPr>
        <p:spPr/>
        <p:txBody>
          <a:bodyPr>
            <a:normAutofit fontScale="77500" lnSpcReduction="20000"/>
          </a:bodyPr>
          <a:lstStyle/>
          <a:p>
            <a:pPr marL="0" indent="0">
              <a:buNone/>
            </a:pPr>
            <a:r>
              <a:rPr lang="en-US" dirty="0"/>
              <a:t>Look into 7 Major Marketing Tools (that work for you)</a:t>
            </a:r>
          </a:p>
          <a:p>
            <a:pPr marL="0" indent="0">
              <a:buNone/>
            </a:pPr>
            <a:r>
              <a:rPr lang="en-US" dirty="0"/>
              <a:t>Psychic Advertising</a:t>
            </a:r>
          </a:p>
          <a:p>
            <a:pPr marL="0" indent="0">
              <a:buNone/>
            </a:pPr>
            <a:endParaRPr lang="en-US" dirty="0"/>
          </a:p>
          <a:p>
            <a:pPr marL="0" indent="0">
              <a:buNone/>
            </a:pPr>
            <a:r>
              <a:rPr lang="en-US" dirty="0"/>
              <a:t>1. Web - SEO, PPC (Google), Blogging</a:t>
            </a:r>
          </a:p>
          <a:p>
            <a:pPr marL="0" indent="0">
              <a:buNone/>
            </a:pPr>
            <a:r>
              <a:rPr lang="en-US" dirty="0"/>
              <a:t>2. Social Media - FB, YouTube, Instagram, LinkedIn, Twitter</a:t>
            </a:r>
          </a:p>
          <a:p>
            <a:pPr marL="0" indent="0">
              <a:buNone/>
            </a:pPr>
            <a:r>
              <a:rPr lang="en-US" dirty="0"/>
              <a:t>3. Public Speaking - Radio, PSA, Calendar of Events</a:t>
            </a:r>
          </a:p>
          <a:p>
            <a:pPr marL="0" indent="0">
              <a:buNone/>
            </a:pPr>
            <a:r>
              <a:rPr lang="en-US" dirty="0"/>
              <a:t>4. Networking</a:t>
            </a:r>
          </a:p>
          <a:p>
            <a:pPr marL="0" indent="0">
              <a:buNone/>
            </a:pPr>
            <a:r>
              <a:rPr lang="en-US" dirty="0"/>
              <a:t>5. Groupon, Living Social</a:t>
            </a:r>
          </a:p>
          <a:p>
            <a:pPr marL="0" indent="0">
              <a:buNone/>
            </a:pPr>
            <a:r>
              <a:rPr lang="en-US" dirty="0"/>
              <a:t>6. Teach Classes - Meet Up</a:t>
            </a:r>
          </a:p>
          <a:p>
            <a:pPr marL="0" indent="0">
              <a:buNone/>
            </a:pPr>
            <a:r>
              <a:rPr lang="en-US" dirty="0"/>
              <a:t>7. Display Advertising - Print Media</a:t>
            </a:r>
          </a:p>
        </p:txBody>
      </p:sp>
    </p:spTree>
    <p:extLst>
      <p:ext uri="{BB962C8B-B14F-4D97-AF65-F5344CB8AC3E}">
        <p14:creationId xmlns:p14="http://schemas.microsoft.com/office/powerpoint/2010/main" val="267495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BDB-1716-4DDB-ABDE-B2B202DDC8F3}"/>
              </a:ext>
            </a:extLst>
          </p:cNvPr>
          <p:cNvSpPr>
            <a:spLocks noGrp="1"/>
          </p:cNvSpPr>
          <p:nvPr>
            <p:ph type="title"/>
          </p:nvPr>
        </p:nvSpPr>
        <p:spPr/>
        <p:txBody>
          <a:bodyPr/>
          <a:lstStyle/>
          <a:p>
            <a:r>
              <a:rPr lang="en-US" dirty="0"/>
              <a:t>Exercise 8 - Focusing</a:t>
            </a:r>
          </a:p>
        </p:txBody>
      </p:sp>
      <p:sp>
        <p:nvSpPr>
          <p:cNvPr id="3" name="Content Placeholder 2">
            <a:extLst>
              <a:ext uri="{FF2B5EF4-FFF2-40B4-BE49-F238E27FC236}">
                <a16:creationId xmlns:a16="http://schemas.microsoft.com/office/drawing/2014/main" id="{B4D2EC02-1297-4D5B-80DD-A203A8D4E965}"/>
              </a:ext>
            </a:extLst>
          </p:cNvPr>
          <p:cNvSpPr>
            <a:spLocks noGrp="1"/>
          </p:cNvSpPr>
          <p:nvPr>
            <p:ph idx="1"/>
          </p:nvPr>
        </p:nvSpPr>
        <p:spPr/>
        <p:txBody>
          <a:bodyPr>
            <a:normAutofit fontScale="92500" lnSpcReduction="20000"/>
          </a:bodyPr>
          <a:lstStyle/>
          <a:p>
            <a:pPr marL="0" indent="0">
              <a:buNone/>
            </a:pPr>
            <a:r>
              <a:rPr lang="en-US" dirty="0"/>
              <a:t>Symptom</a:t>
            </a:r>
          </a:p>
          <a:p>
            <a:pPr marL="0" indent="0">
              <a:buNone/>
            </a:pPr>
            <a:r>
              <a:rPr lang="en-US" dirty="0"/>
              <a:t>Emotion</a:t>
            </a:r>
          </a:p>
          <a:p>
            <a:pPr marL="0" indent="0">
              <a:buNone/>
            </a:pPr>
            <a:r>
              <a:rPr lang="en-US" dirty="0"/>
              <a:t>Belief</a:t>
            </a:r>
          </a:p>
          <a:p>
            <a:pPr marL="0" indent="0">
              <a:buNone/>
            </a:pPr>
            <a:r>
              <a:rPr lang="en-US" dirty="0"/>
              <a:t>Felt-Sense</a:t>
            </a:r>
          </a:p>
          <a:p>
            <a:pPr marL="0" indent="0">
              <a:buNone/>
            </a:pPr>
            <a:r>
              <a:rPr lang="en-US" b="1" dirty="0"/>
              <a:t>TOTE</a:t>
            </a:r>
          </a:p>
          <a:p>
            <a:pPr marL="0" indent="0">
              <a:buNone/>
            </a:pPr>
            <a:r>
              <a:rPr lang="en-US" dirty="0"/>
              <a:t>T - Test</a:t>
            </a:r>
          </a:p>
          <a:p>
            <a:pPr marL="0" indent="0">
              <a:buNone/>
            </a:pPr>
            <a:r>
              <a:rPr lang="en-US" dirty="0"/>
              <a:t>O - Operate</a:t>
            </a:r>
          </a:p>
          <a:p>
            <a:pPr marL="0" indent="0">
              <a:buNone/>
            </a:pPr>
            <a:r>
              <a:rPr lang="en-US" dirty="0"/>
              <a:t>T- Test</a:t>
            </a:r>
          </a:p>
          <a:p>
            <a:pPr marL="0" indent="0">
              <a:buNone/>
            </a:pPr>
            <a:r>
              <a:rPr lang="en-US" dirty="0"/>
              <a:t>E- Exit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8518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BDB-1716-4DDB-ABDE-B2B202DDC8F3}"/>
              </a:ext>
            </a:extLst>
          </p:cNvPr>
          <p:cNvSpPr>
            <a:spLocks noGrp="1"/>
          </p:cNvSpPr>
          <p:nvPr>
            <p:ph type="title"/>
          </p:nvPr>
        </p:nvSpPr>
        <p:spPr/>
        <p:txBody>
          <a:bodyPr/>
          <a:lstStyle/>
          <a:p>
            <a:r>
              <a:rPr lang="en-US" dirty="0"/>
              <a:t>Exercise 8 - Focusing</a:t>
            </a:r>
          </a:p>
        </p:txBody>
      </p:sp>
      <p:sp>
        <p:nvSpPr>
          <p:cNvPr id="3" name="Content Placeholder 2">
            <a:extLst>
              <a:ext uri="{FF2B5EF4-FFF2-40B4-BE49-F238E27FC236}">
                <a16:creationId xmlns:a16="http://schemas.microsoft.com/office/drawing/2014/main" id="{B4D2EC02-1297-4D5B-80DD-A203A8D4E965}"/>
              </a:ext>
            </a:extLst>
          </p:cNvPr>
          <p:cNvSpPr>
            <a:spLocks noGrp="1"/>
          </p:cNvSpPr>
          <p:nvPr>
            <p:ph idx="1"/>
          </p:nvPr>
        </p:nvSpPr>
        <p:spPr/>
        <p:txBody>
          <a:bodyPr>
            <a:normAutofit fontScale="77500" lnSpcReduction="20000"/>
          </a:bodyPr>
          <a:lstStyle/>
          <a:p>
            <a:pPr marL="0" indent="0">
              <a:buNone/>
            </a:pPr>
            <a:r>
              <a:rPr lang="en-US" dirty="0"/>
              <a:t>Exercise #8 – Focusing (DEMO)</a:t>
            </a:r>
          </a:p>
          <a:p>
            <a:pPr marL="0" indent="0">
              <a:buNone/>
            </a:pPr>
            <a:r>
              <a:rPr lang="en-US" dirty="0"/>
              <a:t>Find The Felt-Sense</a:t>
            </a:r>
          </a:p>
          <a:p>
            <a:pPr marL="0" indent="0">
              <a:buNone/>
            </a:pPr>
            <a:r>
              <a:rPr lang="en-US" dirty="0"/>
              <a:t>Assure a Felt-Sense Shift</a:t>
            </a:r>
          </a:p>
          <a:p>
            <a:pPr marL="0" indent="0">
              <a:buNone/>
            </a:pPr>
            <a:r>
              <a:rPr lang="en-US" dirty="0"/>
              <a:t>Determine the issue that you will be working with, then:</a:t>
            </a:r>
          </a:p>
          <a:p>
            <a:pPr marL="0" indent="0">
              <a:buNone/>
            </a:pPr>
            <a:r>
              <a:rPr lang="en-US" dirty="0"/>
              <a:t>1.	Clearing a Space</a:t>
            </a:r>
          </a:p>
          <a:p>
            <a:pPr marL="0" indent="0">
              <a:buNone/>
            </a:pPr>
            <a:r>
              <a:rPr lang="en-US" dirty="0"/>
              <a:t>out of head and into heart</a:t>
            </a:r>
          </a:p>
          <a:p>
            <a:pPr marL="0" indent="0">
              <a:buNone/>
            </a:pPr>
            <a:r>
              <a:rPr lang="en-US" dirty="0"/>
              <a:t>Allow your eyes to close and turn within.  Take a moment to observe your mind and notice if there are any thoughts, cares, concerns or worries that keep you from being fully present to your feelings.  If any part of you may object to turning within, gently ask that part to step aside for now.  You might imagine placing this part in a box, on a shelf or in a hot air balloon that is tethered to the earth.  You are not suppressing these parts, yet rather you are simply placing them aside temporarily so that you can focus in on your inner felt-sense.</a:t>
            </a:r>
          </a:p>
          <a:p>
            <a:pPr marL="0" indent="0">
              <a:buNone/>
            </a:pPr>
            <a:endParaRPr lang="en-US" dirty="0"/>
          </a:p>
        </p:txBody>
      </p:sp>
    </p:spTree>
    <p:extLst>
      <p:ext uri="{BB962C8B-B14F-4D97-AF65-F5344CB8AC3E}">
        <p14:creationId xmlns:p14="http://schemas.microsoft.com/office/powerpoint/2010/main" val="186525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BDB-1716-4DDB-ABDE-B2B202DDC8F3}"/>
              </a:ext>
            </a:extLst>
          </p:cNvPr>
          <p:cNvSpPr>
            <a:spLocks noGrp="1"/>
          </p:cNvSpPr>
          <p:nvPr>
            <p:ph type="title"/>
          </p:nvPr>
        </p:nvSpPr>
        <p:spPr/>
        <p:txBody>
          <a:bodyPr/>
          <a:lstStyle/>
          <a:p>
            <a:r>
              <a:rPr lang="en-US" dirty="0"/>
              <a:t>Exercise 8 - Focusing</a:t>
            </a:r>
          </a:p>
        </p:txBody>
      </p:sp>
      <p:sp>
        <p:nvSpPr>
          <p:cNvPr id="3" name="Content Placeholder 2">
            <a:extLst>
              <a:ext uri="{FF2B5EF4-FFF2-40B4-BE49-F238E27FC236}">
                <a16:creationId xmlns:a16="http://schemas.microsoft.com/office/drawing/2014/main" id="{B4D2EC02-1297-4D5B-80DD-A203A8D4E965}"/>
              </a:ext>
            </a:extLst>
          </p:cNvPr>
          <p:cNvSpPr>
            <a:spLocks noGrp="1"/>
          </p:cNvSpPr>
          <p:nvPr>
            <p:ph idx="1"/>
          </p:nvPr>
        </p:nvSpPr>
        <p:spPr/>
        <p:txBody>
          <a:bodyPr>
            <a:normAutofit/>
          </a:bodyPr>
          <a:lstStyle/>
          <a:p>
            <a:pPr marL="0" indent="0">
              <a:buNone/>
            </a:pPr>
            <a:r>
              <a:rPr lang="en-US" dirty="0"/>
              <a:t>2.	Find Your Felt-Sense (In intake can be moved to #4)</a:t>
            </a:r>
          </a:p>
          <a:p>
            <a:pPr marL="0" indent="0">
              <a:buNone/>
            </a:pPr>
            <a:r>
              <a:rPr lang="en-US" dirty="0"/>
              <a:t>Now drop down within your body, below your chin and above your waist, and as you think about the issue that we were just discussing, find within your body that which you feel physically.  You will notice a felt-sense in your body as you focus on your issue.  When you notice that, let me know what you are experiencing. - Where and What</a:t>
            </a:r>
          </a:p>
          <a:p>
            <a:pPr marL="0" indent="0">
              <a:buNone/>
            </a:pPr>
            <a:endParaRPr lang="en-US" dirty="0"/>
          </a:p>
        </p:txBody>
      </p:sp>
    </p:spTree>
    <p:extLst>
      <p:ext uri="{BB962C8B-B14F-4D97-AF65-F5344CB8AC3E}">
        <p14:creationId xmlns:p14="http://schemas.microsoft.com/office/powerpoint/2010/main" val="254202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BDB-1716-4DDB-ABDE-B2B202DDC8F3}"/>
              </a:ext>
            </a:extLst>
          </p:cNvPr>
          <p:cNvSpPr>
            <a:spLocks noGrp="1"/>
          </p:cNvSpPr>
          <p:nvPr>
            <p:ph type="title"/>
          </p:nvPr>
        </p:nvSpPr>
        <p:spPr/>
        <p:txBody>
          <a:bodyPr/>
          <a:lstStyle/>
          <a:p>
            <a:r>
              <a:rPr lang="en-US" dirty="0"/>
              <a:t>Exercise 8 - Focusing</a:t>
            </a:r>
          </a:p>
        </p:txBody>
      </p:sp>
      <p:sp>
        <p:nvSpPr>
          <p:cNvPr id="3" name="Content Placeholder 2">
            <a:extLst>
              <a:ext uri="{FF2B5EF4-FFF2-40B4-BE49-F238E27FC236}">
                <a16:creationId xmlns:a16="http://schemas.microsoft.com/office/drawing/2014/main" id="{B4D2EC02-1297-4D5B-80DD-A203A8D4E965}"/>
              </a:ext>
            </a:extLst>
          </p:cNvPr>
          <p:cNvSpPr>
            <a:spLocks noGrp="1"/>
          </p:cNvSpPr>
          <p:nvPr>
            <p:ph idx="1"/>
          </p:nvPr>
        </p:nvSpPr>
        <p:spPr/>
        <p:txBody>
          <a:bodyPr>
            <a:normAutofit/>
          </a:bodyPr>
          <a:lstStyle/>
          <a:p>
            <a:pPr marL="0" indent="0">
              <a:buNone/>
            </a:pPr>
            <a:r>
              <a:rPr lang="en-US" dirty="0"/>
              <a:t>3.	Find The Emotion</a:t>
            </a:r>
          </a:p>
          <a:p>
            <a:pPr marL="0" indent="0">
              <a:buNone/>
            </a:pPr>
            <a:r>
              <a:rPr lang="en-US" dirty="0"/>
              <a:t>Now within that region of your body, you are going to notice an emotional quality connected to the issue you are thinking about.  You will find, within your felt-sense that there is an emotion associated with this.  Therefore, finish this sentence, “When I think about this issue, I feel so…”  (Repeat this stem-sentence about 5 to 7 times)</a:t>
            </a:r>
          </a:p>
        </p:txBody>
      </p:sp>
    </p:spTree>
    <p:extLst>
      <p:ext uri="{BB962C8B-B14F-4D97-AF65-F5344CB8AC3E}">
        <p14:creationId xmlns:p14="http://schemas.microsoft.com/office/powerpoint/2010/main" val="8544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bookstack presentation (widescreen)</Template>
  <TotalTime>3400</TotalTime>
  <Words>2558</Words>
  <Application>Microsoft Office PowerPoint</Application>
  <PresentationFormat>Custom</PresentationFormat>
  <Paragraphs>239</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Baskerville Old Face</vt:lpstr>
      <vt:lpstr>Calibri</vt:lpstr>
      <vt:lpstr>Century Gothic</vt:lpstr>
      <vt:lpstr>Books 16x9</vt:lpstr>
      <vt:lpstr>Advanced Hypnotism</vt:lpstr>
      <vt:lpstr>Suggested Completion Schedule for Online Interactive Tutorials: </vt:lpstr>
      <vt:lpstr>Advanced Practicals</vt:lpstr>
      <vt:lpstr>Practice Management and Goal Setting</vt:lpstr>
      <vt:lpstr>Practice Management and Goal Setting</vt:lpstr>
      <vt:lpstr>Exercise 8 - Focusing</vt:lpstr>
      <vt:lpstr>Exercise 8 - Focusing</vt:lpstr>
      <vt:lpstr>Exercise 8 - Focusing</vt:lpstr>
      <vt:lpstr>Exercise 8 - Focusing</vt:lpstr>
      <vt:lpstr>Exercise 8 - Focusing</vt:lpstr>
      <vt:lpstr>Exercise 8 - Focusing</vt:lpstr>
      <vt:lpstr>Exercise 8 - Focusing</vt:lpstr>
      <vt:lpstr>Exercise 9 – Core Transformation</vt:lpstr>
      <vt:lpstr>Exercise 9 – Core Transformation</vt:lpstr>
      <vt:lpstr>Exercise 9 – Core Transformation</vt:lpstr>
      <vt:lpstr>Exercise 10 – Eye Movement Therapy</vt:lpstr>
      <vt:lpstr>Exercise 10 – Eye Movement Therapy</vt:lpstr>
      <vt:lpstr>Exercise 10 – Eye Movement Therapy</vt:lpstr>
      <vt:lpstr>Exercise 11 – Parts Therapy</vt:lpstr>
      <vt:lpstr>Exercise 11 – Parts Therapy</vt:lpstr>
      <vt:lpstr>Exercise 11 – Parts Therapy</vt:lpstr>
      <vt:lpstr>Exercise 11 – Parts Therapy</vt:lpstr>
      <vt:lpstr>Exercise 11 – Parts Therapy</vt:lpstr>
      <vt:lpstr>Exercise 11 – Parts Therapy</vt:lpstr>
      <vt:lpstr>Exercise 11 – Parts Therapy</vt:lpstr>
      <vt:lpstr>Exercise 11 – Parts Therapy</vt:lpstr>
      <vt:lpstr>Exercise 11 – Parts Therapy</vt:lpstr>
      <vt:lpstr>Exercise 12 – Metaphor Therapy</vt:lpstr>
      <vt:lpstr>Exercise 13 – NLP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Hypnotherapy</dc:title>
  <dc:creator>Matthew Brownstein</dc:creator>
  <cp:lastModifiedBy>Dani Fox</cp:lastModifiedBy>
  <cp:revision>27</cp:revision>
  <cp:lastPrinted>2021-06-07T16:58:52Z</cp:lastPrinted>
  <dcterms:created xsi:type="dcterms:W3CDTF">2021-03-30T19:45:36Z</dcterms:created>
  <dcterms:modified xsi:type="dcterms:W3CDTF">2021-07-24T19:32:25Z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