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7" r:id="rId10"/>
    <p:sldId id="286" r:id="rId11"/>
    <p:sldId id="289" r:id="rId12"/>
    <p:sldId id="300" r:id="rId13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80" autoAdjust="0"/>
  </p:normalViewPr>
  <p:slideViewPr>
    <p:cSldViewPr showGuides="1">
      <p:cViewPr varScale="1">
        <p:scale>
          <a:sx n="110" d="100"/>
          <a:sy n="110" d="100"/>
        </p:scale>
        <p:origin x="55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Fox" userId="1aa67f5f99d860dd" providerId="LiveId" clId="{699C46B2-A933-4FD3-9739-E5B949612836}"/>
    <pc:docChg chg="custSel modSld">
      <pc:chgData name="Dani Fox" userId="1aa67f5f99d860dd" providerId="LiveId" clId="{699C46B2-A933-4FD3-9739-E5B949612836}" dt="2021-07-21T00:29:29.844" v="128" actId="6549"/>
      <pc:docMkLst>
        <pc:docMk/>
      </pc:docMkLst>
      <pc:sldChg chg="modSp mod">
        <pc:chgData name="Dani Fox" userId="1aa67f5f99d860dd" providerId="LiveId" clId="{699C46B2-A933-4FD3-9739-E5B949612836}" dt="2021-07-20T23:58:23.028" v="42" actId="20577"/>
        <pc:sldMkLst>
          <pc:docMk/>
          <pc:sldMk cId="312146999" sldId="284"/>
        </pc:sldMkLst>
        <pc:spChg chg="mod">
          <ac:chgData name="Dani Fox" userId="1aa67f5f99d860dd" providerId="LiveId" clId="{699C46B2-A933-4FD3-9739-E5B949612836}" dt="2021-07-20T23:58:23.028" v="42" actId="20577"/>
          <ac:spMkLst>
            <pc:docMk/>
            <pc:sldMk cId="312146999" sldId="284"/>
            <ac:spMk id="3" creationId="{C4A78B41-5551-4F9E-8F65-07F6C8DFEC61}"/>
          </ac:spMkLst>
        </pc:spChg>
      </pc:sldChg>
      <pc:sldChg chg="modSp mod">
        <pc:chgData name="Dani Fox" userId="1aa67f5f99d860dd" providerId="LiveId" clId="{699C46B2-A933-4FD3-9739-E5B949612836}" dt="2021-07-21T00:29:29.844" v="128" actId="6549"/>
        <pc:sldMkLst>
          <pc:docMk/>
          <pc:sldMk cId="3757675073" sldId="286"/>
        </pc:sldMkLst>
        <pc:spChg chg="mod">
          <ac:chgData name="Dani Fox" userId="1aa67f5f99d860dd" providerId="LiveId" clId="{699C46B2-A933-4FD3-9739-E5B949612836}" dt="2021-07-21T00:29:29.844" v="128" actId="6549"/>
          <ac:spMkLst>
            <pc:docMk/>
            <pc:sldMk cId="3757675073" sldId="286"/>
            <ac:spMk id="4" creationId="{D13D3D36-1797-4DDE-B089-6DF4304BDA72}"/>
          </ac:spMkLst>
        </pc:spChg>
      </pc:sldChg>
      <pc:sldChg chg="modSp mod">
        <pc:chgData name="Dani Fox" userId="1aa67f5f99d860dd" providerId="LiveId" clId="{699C46B2-A933-4FD3-9739-E5B949612836}" dt="2021-07-21T00:02:52.501" v="71" actId="20577"/>
        <pc:sldMkLst>
          <pc:docMk/>
          <pc:sldMk cId="1724791115" sldId="287"/>
        </pc:sldMkLst>
        <pc:spChg chg="mod">
          <ac:chgData name="Dani Fox" userId="1aa67f5f99d860dd" providerId="LiveId" clId="{699C46B2-A933-4FD3-9739-E5B949612836}" dt="2021-07-21T00:02:52.501" v="71" actId="20577"/>
          <ac:spMkLst>
            <pc:docMk/>
            <pc:sldMk cId="1724791115" sldId="287"/>
            <ac:spMk id="3" creationId="{C4A78B41-5551-4F9E-8F65-07F6C8DFEC61}"/>
          </ac:spMkLst>
        </pc:spChg>
      </pc:sldChg>
    </pc:docChg>
  </pc:docChgLst>
  <pc:docChgLst>
    <pc:chgData name="Dani Fox" userId="1aa67f5f99d860dd" providerId="LiveId" clId="{686720F1-2D55-419B-BBD1-DAF6F7BFFA19}"/>
    <pc:docChg chg="delSld modSld modNotesMaster modHandout">
      <pc:chgData name="Dani Fox" userId="1aa67f5f99d860dd" providerId="LiveId" clId="{686720F1-2D55-419B-BBD1-DAF6F7BFFA19}" dt="2021-06-07T16:59:33.662" v="9"/>
      <pc:docMkLst>
        <pc:docMk/>
      </pc:docMkLst>
      <pc:sldChg chg="del">
        <pc:chgData name="Dani Fox" userId="1aa67f5f99d860dd" providerId="LiveId" clId="{686720F1-2D55-419B-BBD1-DAF6F7BFFA19}" dt="2021-06-07T16:47:07.302" v="0" actId="2696"/>
        <pc:sldMkLst>
          <pc:docMk/>
          <pc:sldMk cId="711182959" sldId="276"/>
        </pc:sldMkLst>
      </pc:sldChg>
      <pc:sldChg chg="del">
        <pc:chgData name="Dani Fox" userId="1aa67f5f99d860dd" providerId="LiveId" clId="{686720F1-2D55-419B-BBD1-DAF6F7BFFA19}" dt="2021-06-07T16:47:10.100" v="1" actId="2696"/>
        <pc:sldMkLst>
          <pc:docMk/>
          <pc:sldMk cId="2841037143" sldId="277"/>
        </pc:sldMkLst>
      </pc:sldChg>
      <pc:sldChg chg="modSp mod">
        <pc:chgData name="Dani Fox" userId="1aa67f5f99d860dd" providerId="LiveId" clId="{686720F1-2D55-419B-BBD1-DAF6F7BFFA19}" dt="2021-06-07T16:47:15.970" v="8" actId="20577"/>
        <pc:sldMkLst>
          <pc:docMk/>
          <pc:sldMk cId="819037766" sldId="278"/>
        </pc:sldMkLst>
        <pc:spChg chg="mod">
          <ac:chgData name="Dani Fox" userId="1aa67f5f99d860dd" providerId="LiveId" clId="{686720F1-2D55-419B-BBD1-DAF6F7BFFA19}" dt="2021-06-07T16:47:15.970" v="8" actId="20577"/>
          <ac:spMkLst>
            <pc:docMk/>
            <pc:sldMk cId="819037766" sldId="278"/>
            <ac:spMk id="3" creationId="{CCC4C415-8F43-4817-B731-3FBA3D436F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7/20/2021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212" y="1893349"/>
            <a:ext cx="7008574" cy="3298825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Transpersonal Hypnotherapy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178192"/>
            <a:ext cx="7008574" cy="1244600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Online Live Classes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34F4AC-2B9B-4C17-91E6-80E9DB9D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D3D36-1797-4DDE-B089-6DF4304BDA72}"/>
              </a:ext>
            </a:extLst>
          </p:cNvPr>
          <p:cNvSpPr txBox="1"/>
          <p:nvPr/>
        </p:nvSpPr>
        <p:spPr>
          <a:xfrm>
            <a:off x="1141412" y="1143000"/>
            <a:ext cx="457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6. Exploration of the Entire Lifetime 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What's relevant in this scene?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"What happens next?"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"Going to the cause of this event?“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Origin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Outcome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Move forward with a count up 1,2,3 SNAP or backward with a count down 3,2.1 SNAP. Force the impression when you move to an new scene. </a:t>
            </a:r>
          </a:p>
          <a:p>
            <a:pPr algn="l" rtl="0"/>
            <a:b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</a:b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7. Explore the Death Scene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You will feel no more discomfort than you are willing to feel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***b. What are your last thoughts at the moment of death?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dobe-clean"/>
              </a:rPr>
              <a:t>Body scan</a:t>
            </a: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dobe-clean"/>
              </a:rPr>
              <a:t>Karmas</a:t>
            </a:r>
          </a:p>
          <a:p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d. What happens next? (repeat many times)</a:t>
            </a:r>
          </a:p>
          <a:p>
            <a:pPr algn="l" rtl="0"/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</p:txBody>
      </p:sp>
    </p:spTree>
    <p:extLst>
      <p:ext uri="{BB962C8B-B14F-4D97-AF65-F5344CB8AC3E}">
        <p14:creationId xmlns:p14="http://schemas.microsoft.com/office/powerpoint/2010/main" val="3757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15901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D3D36-1797-4DDE-B089-6DF4304BDA72}"/>
              </a:ext>
            </a:extLst>
          </p:cNvPr>
          <p:cNvSpPr txBox="1"/>
          <p:nvPr/>
        </p:nvSpPr>
        <p:spPr>
          <a:xfrm>
            <a:off x="836612" y="914401"/>
            <a:ext cx="1097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8. After-Life Processing - Step 1 - Series of Questions 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Rise to a Higher Vantage Point - of the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Interlife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 - Invite in Guides or Higher Wisdom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b. 1. What was the major theme of that past life? (Theme)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 2. What did you conclude about yourself based upon what happened back then? (Beliefs)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d. 3. What emotions arose from those beliefs? (Emotions) and What decisions were made? (Decisions) 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e. 4. How is this playing out in your present life?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f. 5. What lessons do you need to learn to resolve this and let it go? (Life Lesson - What is the Higher Truth?)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G. 6. Open to Further Spiritual Guidance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H. 7. Is there anything else you need?</a:t>
            </a:r>
          </a:p>
          <a:p>
            <a:pPr algn="l" rtl="0"/>
            <a:b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</a:b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9. After-Life Processing - Step 2 - Gestalt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Dialogue is between Soul (Present Personality/Higher Self) and the Past-Life Self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b. Use Higher Self, or other resource to re-educate Past-Life Personality about false beliefs, negative emotions, decisions made and thoughts at the time of bodily death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 Transforming the Past-Life Personality (Forgiveness and Love)</a:t>
            </a:r>
          </a:p>
          <a:p>
            <a:pPr algn="l" rtl="0"/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- Consider Clearing Karma (pg. 24) - Physical Karma, False Fear, False Guilt or Balancing Karma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- For Physical Karma - NLP Fast Phobia Cure and Hands of Light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-For the other types of karma you can ask what do you need to know to let go of this? </a:t>
            </a:r>
          </a:p>
          <a:p>
            <a:pPr algn="l" rtl="0"/>
            <a:br>
              <a:rPr lang="en-US" sz="1800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74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15901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D3D36-1797-4DDE-B089-6DF4304BDA72}"/>
              </a:ext>
            </a:extLst>
          </p:cNvPr>
          <p:cNvSpPr txBox="1"/>
          <p:nvPr/>
        </p:nvSpPr>
        <p:spPr>
          <a:xfrm>
            <a:off x="839035" y="1219200"/>
            <a:ext cx="9370177" cy="520193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10. Core Transformation on the Past-Life Personality - to bring that self back into Light</a:t>
            </a: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Elicit an outcome chain leading to Love and Light</a:t>
            </a:r>
          </a:p>
          <a:p>
            <a:pPr algn="l" rtl="0"/>
            <a:b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</a:b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11. Integration of the Past-Life Personality into the Light - Gestalt</a:t>
            </a:r>
          </a:p>
          <a:p>
            <a:pPr algn="l" rtl="0"/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12. Future Pacing - Visualizing the Present Life with Suggestion Therapy</a:t>
            </a:r>
          </a:p>
          <a:p>
            <a:pPr algn="l" rtl="0"/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13. Check for Closure and De-Hypnotize</a:t>
            </a:r>
          </a:p>
          <a:p>
            <a:pPr algn="l" rtl="0"/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algn="l" rtl="0"/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14. Post-Talk</a:t>
            </a:r>
          </a:p>
          <a:p>
            <a:pPr algn="l" rtl="0"/>
            <a:br>
              <a:rPr lang="en-US" sz="1800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sz="18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algn="l" rtl="0"/>
            <a:br>
              <a:rPr lang="en-US" sz="1800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sz="1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DB72-B2C2-4F4F-A9B0-D6D7B937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84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Completion Schedule for Online Interactive Tutorials: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C415-8F43-4817-B731-3FBA3D43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Here are the approximate hours and suggested completion dates for the Transpersonal Program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601 - 7 hours (#1-5)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602 - 11 hours 20 minutes (#6-15)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603 - 6 hours 5 minutes (#16-20)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604 - 5 hours 15 minutes (#21-25)</a:t>
            </a:r>
            <a:r>
              <a:rPr lang="en-US" sz="1800" dirty="0">
                <a:solidFill>
                  <a:srgbClr val="0000FF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605 - 7 hours (#26-30)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606 - 11 hours-(#31-35)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607 - 3 hours (#36-38) </a:t>
            </a:r>
            <a:endParaRPr lang="en-US" sz="1800" dirty="0">
              <a:solidFill>
                <a:srgbClr val="0000FF"/>
              </a:solidFill>
              <a:latin typeface="adobe-cle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608 - 3 hours (#39-41)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609 - 7 hours 15 minutes (#42-47)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DE2A-F4B0-4329-A798-ADDEF19F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Transpersonal Hypnotherapist: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Hours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FE0E-CE67-4657-BF4B-EC9E3F70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5140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Day One Practical Hours:</a:t>
            </a:r>
            <a:endParaRPr lang="en-US" sz="18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8:30 am to 9:00am – Morning Meditation 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9:00 am to 12:00 am - IAIH EXAM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12:00pm to 1:00pm – Lunch (Flexible)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2:00 pm to 5:00 pm - Past-Life Regression Therapy Protocol (Exercise #21)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5:00pm to 6:30pm – Group Sharing and Discussion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Day Two Practical Hours:</a:t>
            </a:r>
            <a:endParaRPr lang="en-US" sz="18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8:30 am to 9:00am – Morning Meditation 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9:00am to 12:00pm – Past-Life Regression Therapy Protocol (Exercise #21)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12:00pm to 1:00pm – Lunch (Flexible)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1:00pm to 5:30pm – Past-Life Regression Therapy Protocol (Exercise #21) and Past-Life Regression Therapy Protocol with LBL Emphasis (Exercise #22)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5:30pm to 6:30pm – Group Sharing and Discussion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7:30pm - Graduation Dinner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Day Three Practical Hours:</a:t>
            </a:r>
            <a:endParaRPr lang="en-US" sz="18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8:30 am to 12:00pm – Morning Meditations, Including: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a. Deep Somnambulism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b. Samadhi Meditation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c. Out-of-Body Experience Practice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d. Remote Viewing Experiment 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12:00pm to 1:00pm – Lunch (Flexible)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  <a:ea typeface="Times New Roman" panose="02020603050405020304" pitchFamily="18" charset="0"/>
                <a:cs typeface="Times New Roman" panose="02020603050405020304" pitchFamily="18" charset="0"/>
              </a:rPr>
              <a:t>1:00pm to 4:00pm. 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Topics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4672303" cy="4470400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Interlife</a:t>
            </a: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 Exploration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Remote Viewing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Out-of-Body Experiences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Entity Attachment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Alien Abduction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Spiritual Awakening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Stages of Spiritual Growth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Stages of Samadhi/Meditation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E47BB96-ABA0-4D01-A207-84D2D617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295400"/>
            <a:ext cx="5159022" cy="290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1. Pre-Talk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Discuss Client's Belief Systems / Discuss Hypnosis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b. Explain Reincarnation (</a:t>
            </a:r>
            <a:r>
              <a:rPr lang="en-US" sz="1400" i="0" dirty="0" err="1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pg</a:t>
            </a: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 21), Transmigration (pg.22) and Oversoul (pg. 23)and Metaphor 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 Trust your first impressions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d. Put your analytical/intellectual/reasoning mind aside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e. Take responsibility for the information that comes up </a:t>
            </a:r>
          </a:p>
          <a:p>
            <a:pPr marL="0" indent="0" algn="l" rtl="0">
              <a:buNone/>
            </a:pPr>
            <a:r>
              <a:rPr lang="en-US" sz="14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f. Determine the Reason for the Regression (pg. 42) (Think in terms of the intention)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93800"/>
            <a:ext cx="10157354" cy="44704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2. Induction 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Check for comfort Yes mind set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Style is Maternal and Direct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br>
              <a:rPr lang="en-US" sz="1800" b="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</a:b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2-Finger Eye Closure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Fractionation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Hand Press with Eye Fixation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Head Roll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Pretend Eye Catalepsy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r>
              <a:rPr lang="en-US" sz="1800" b="1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Eye Open and Closure with Compounding</a:t>
            </a:r>
            <a:endParaRPr lang="en-US" sz="1800" b="0" i="0" dirty="0">
              <a:solidFill>
                <a:schemeClr val="tx1">
                  <a:lumMod val="75000"/>
                </a:schemeClr>
              </a:solidFill>
              <a:effectLst/>
              <a:latin typeface="adobe-clean"/>
            </a:endParaRPr>
          </a:p>
          <a:p>
            <a:pPr marL="0" indent="0" algn="l" rtl="0">
              <a:buNone/>
            </a:pPr>
            <a:br>
              <a:rPr lang="en-US" sz="1800" b="0" i="0" dirty="0">
                <a:solidFill>
                  <a:srgbClr val="4B4B4B"/>
                </a:solidFill>
                <a:effectLst/>
                <a:latin typeface="adobe-clean"/>
              </a:rPr>
            </a:br>
            <a:endParaRPr lang="en-US" sz="18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3. Deepening (several of these) 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Warm up the inner senses with guided imagery - dissociated away from physical body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b. Stone staircase in the woods and countdown from 10 to 1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 Walk on a forest path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d. Forest Clearing - Progressive Relaxation (optional: Eye Catalepsy, Arm Cat and Arm Drop)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e. Elman Numeric Amnesia with Clouds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f. "Basement of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Relaxtion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" with Clouds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g. Crystal Pyramid - Chakras and their Colors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h. Up into the Light – up through capstone</a:t>
            </a:r>
          </a:p>
          <a:p>
            <a:pPr marL="0" indent="0" algn="l" rtl="0">
              <a:buNone/>
            </a:pPr>
            <a:endParaRPr lang="en-US" sz="1800" b="0" i="0" dirty="0">
              <a:solidFill>
                <a:srgbClr val="4B4B4B"/>
              </a:solidFill>
              <a:effectLst/>
              <a:latin typeface="adobe-cle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43000"/>
            <a:ext cx="10463503" cy="5029200"/>
          </a:xfrm>
        </p:spPr>
        <p:txBody>
          <a:bodyPr numCol="2">
            <a:normAutofit/>
          </a:bodyPr>
          <a:lstStyle/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4. Bridge to the Past Life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a. From the light to a City and Movie Theater (Repeat intention of regression once they are walking down the aisle on to the screen)Trust your first impressions, leave your analytical, reasoning, conscious mind aside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b. Various Options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c.. Preferred Movie Theater with steps onto the screen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---Talk about Timeline Regression as a good option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Continue with Forcing Impression into movie screen</a:t>
            </a:r>
          </a:p>
          <a:p>
            <a:pPr algn="l" rtl="0"/>
            <a:endParaRPr lang="en-US" sz="1800" b="0" i="0" dirty="0">
              <a:solidFill>
                <a:srgbClr val="4B4B4B"/>
              </a:solidFill>
              <a:effectLst/>
              <a:latin typeface="adobe-clean"/>
            </a:endParaRPr>
          </a:p>
        </p:txBody>
      </p:sp>
    </p:spTree>
    <p:extLst>
      <p:ext uri="{BB962C8B-B14F-4D97-AF65-F5344CB8AC3E}">
        <p14:creationId xmlns:p14="http://schemas.microsoft.com/office/powerpoint/2010/main" val="40480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DC6-9D21-4474-8B26-C45A1D8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Past-Life Regression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8B41-5551-4F9E-8F65-07F6C8D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43000"/>
            <a:ext cx="5510503" cy="50292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5. Forcing the Impression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Are you indoors or outdoors? 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Is it day or night?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Are you are alone or with others?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Wrap your arms around your body. What do you notice?  Are you a man or a woman? 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Look at your feet. What are you wearing?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Look at your clothing. What are you wearing?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How old are you? Older or younger than 30?</a:t>
            </a:r>
          </a:p>
          <a:p>
            <a:pPr marL="0" indent="0" algn="l" rtl="0">
              <a:buNone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  <a:t>Give me a report, what is happening? </a:t>
            </a:r>
          </a:p>
          <a:p>
            <a:pPr marL="0" indent="0" algn="l" rtl="0">
              <a:buNone/>
            </a:pPr>
            <a:br>
              <a:rPr lang="en-US" sz="1800" b="0" i="0" dirty="0">
                <a:solidFill>
                  <a:schemeClr val="tx1">
                    <a:lumMod val="75000"/>
                  </a:schemeClr>
                </a:solidFill>
                <a:effectLst/>
                <a:latin typeface="adobe-clean"/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560</TotalTime>
  <Words>1153</Words>
  <Application>Microsoft Office PowerPoint</Application>
  <PresentationFormat>Custom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adobe-clean</vt:lpstr>
      <vt:lpstr>Arial</vt:lpstr>
      <vt:lpstr>Baskerville Old Face</vt:lpstr>
      <vt:lpstr>Calibri</vt:lpstr>
      <vt:lpstr>Century Gothic</vt:lpstr>
      <vt:lpstr>Books 16x9</vt:lpstr>
      <vt:lpstr>Transpersonal Hypnotherapy</vt:lpstr>
      <vt:lpstr>Suggested Completion Schedule for Online Interactive Tutorials: </vt:lpstr>
      <vt:lpstr>Program Transpersonal Hypnotherapist: Practical Hours</vt:lpstr>
      <vt:lpstr>Additional Topics </vt:lpstr>
      <vt:lpstr>Past-Life Regression </vt:lpstr>
      <vt:lpstr>Past-Life Regression </vt:lpstr>
      <vt:lpstr>Past-Life Regression </vt:lpstr>
      <vt:lpstr>Past-Life Regression </vt:lpstr>
      <vt:lpstr>Past-Life Regression </vt:lpstr>
      <vt:lpstr>Past-Life Regression </vt:lpstr>
      <vt:lpstr>Past-Life Regression </vt:lpstr>
      <vt:lpstr>Past-Life Regression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Hypnotherapy</dc:title>
  <dc:creator>Matthew Brownstein</dc:creator>
  <cp:lastModifiedBy>Dani Fox</cp:lastModifiedBy>
  <cp:revision>18</cp:revision>
  <dcterms:created xsi:type="dcterms:W3CDTF">2021-03-30T19:45:36Z</dcterms:created>
  <dcterms:modified xsi:type="dcterms:W3CDTF">2021-07-21T00:29:54Z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