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6" r:id="rId3"/>
    <p:sldId id="277" r:id="rId4"/>
    <p:sldId id="278" r:id="rId5"/>
    <p:sldId id="281" r:id="rId6"/>
    <p:sldId id="282" r:id="rId7"/>
    <p:sldId id="280" r:id="rId8"/>
    <p:sldId id="283" r:id="rId9"/>
    <p:sldId id="291" r:id="rId10"/>
    <p:sldId id="292" r:id="rId11"/>
    <p:sldId id="293" r:id="rId12"/>
    <p:sldId id="294" r:id="rId13"/>
    <p:sldId id="295" r:id="rId14"/>
    <p:sldId id="296" r:id="rId15"/>
    <p:sldId id="287" r:id="rId16"/>
    <p:sldId id="289" r:id="rId17"/>
    <p:sldId id="284" r:id="rId18"/>
    <p:sldId id="285" r:id="rId19"/>
    <p:sldId id="290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80" autoAdjust="0"/>
  </p:normalViewPr>
  <p:slideViewPr>
    <p:cSldViewPr showGuides="1">
      <p:cViewPr varScale="1">
        <p:scale>
          <a:sx n="87" d="100"/>
          <a:sy n="87" d="100"/>
        </p:scale>
        <p:origin x="530" y="2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6/23/2021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6/23/2021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924" y="1844676"/>
            <a:ext cx="7008574" cy="3298825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Fundamentals of Hypnotism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582" y="5143501"/>
            <a:ext cx="7008574" cy="1244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Online Live Classes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34F4AC-2B9B-4C17-91E6-80E9DB9D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-1524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AF70-1526-4248-A852-D4A9BA3C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6A8C-FB68-496E-BFF4-D0A3C856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Exercise #2 - Educating Clients about Hypnosis and Responsiveness Exercises – Building Belief and Expectation 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Educate about Myths and Misconceptions using questions and explanations. Ensure the client’s concerns are addressed and resolved.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Practice: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Lemon Test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Balloon/Bucket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Hand Clasp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Finger Clamp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Practice the basics of Building Belief, Exciting the Imagination and Building Positive Expectancy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AF70-1526-4248-A852-D4A9BA3C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6A8C-FB68-496E-BFF4-D0A3C856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/>
              <a:t>Exercise #3 - Basic Inductions, Deepening and De-Hypnotizing </a:t>
            </a: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Eye Fixation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Pretend Eye Catalepsy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Eye Open and Closure with Compounding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Progressive Relaxation or Countdown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De-Hypnotize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B12-44B2-46B7-968B-D3D375DA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29DB-4CD3-4A98-81AE-7049FED3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Exercise #4 - Induction, Deepening, Testing, Basic Suggestion Delivery, De-Hypnotize</a:t>
            </a:r>
          </a:p>
          <a:p>
            <a:pPr marL="0" indent="0">
              <a:buNone/>
            </a:pPr>
            <a:r>
              <a:rPr lang="en-US" dirty="0"/>
              <a:t>2-Finger Eye Closure or Hand-Wave Induction</a:t>
            </a:r>
          </a:p>
          <a:p>
            <a:pPr marL="0" indent="0">
              <a:buNone/>
            </a:pPr>
            <a:r>
              <a:rPr lang="en-US" dirty="0"/>
              <a:t>Pretend Eye Catalepsy</a:t>
            </a:r>
          </a:p>
          <a:p>
            <a:pPr marL="0" indent="0">
              <a:buNone/>
            </a:pPr>
            <a:r>
              <a:rPr lang="en-US" dirty="0"/>
              <a:t>Eye Open and Closure with Compounding</a:t>
            </a:r>
          </a:p>
          <a:p>
            <a:pPr marL="0" indent="0">
              <a:buNone/>
            </a:pPr>
            <a:r>
              <a:rPr lang="en-US" dirty="0"/>
              <a:t>Progressive Relaxation or Countdown</a:t>
            </a:r>
          </a:p>
          <a:p>
            <a:pPr marL="0" indent="0">
              <a:buNone/>
            </a:pPr>
            <a:r>
              <a:rPr lang="en-US" dirty="0"/>
              <a:t>Eye Catalepsy</a:t>
            </a:r>
          </a:p>
          <a:p>
            <a:pPr marL="0" indent="0">
              <a:buNone/>
            </a:pPr>
            <a:r>
              <a:rPr lang="en-US" dirty="0"/>
              <a:t>Arm Catalepsy/Arm Drop</a:t>
            </a:r>
          </a:p>
          <a:p>
            <a:pPr marL="0" indent="0">
              <a:buNone/>
            </a:pPr>
            <a:r>
              <a:rPr lang="en-US" dirty="0"/>
              <a:t>Deliver Basic Positive Suggestions</a:t>
            </a:r>
          </a:p>
          <a:p>
            <a:pPr marL="0" indent="0">
              <a:buNone/>
            </a:pPr>
            <a:r>
              <a:rPr lang="en-US" dirty="0"/>
              <a:t>De-Hypnotize</a:t>
            </a:r>
          </a:p>
        </p:txBody>
      </p:sp>
    </p:spTree>
    <p:extLst>
      <p:ext uri="{BB962C8B-B14F-4D97-AF65-F5344CB8AC3E}">
        <p14:creationId xmlns:p14="http://schemas.microsoft.com/office/powerpoint/2010/main" val="24537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B752-2A3F-4B09-BA7D-E451917C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25F7-9B3A-4A1D-83DD-D0F5770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/>
              <a:t>Exercise #5 - Rapid Inductions – Seated and Standing </a:t>
            </a: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Hand Press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Hand Shake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Modified Hand Press with Hand Wave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Confusion Induction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Metal Plates Induction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Standing Instantaneous Inductions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818E-6E55-4E46-8C61-B225EF17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8ADA-8E6C-4197-96AE-B7A76024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/>
              <a:t>Exercise #6 - Synthesis of Modalities </a:t>
            </a: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Simple Induction (Eye Fixation, Hand Wave, or 2-Finger Eye Closure or equivalent)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Fractionation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Seated Rapid Induction/Head Roll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Deepening </a:t>
            </a:r>
          </a:p>
          <a:p>
            <a:r>
              <a:rPr lang="en-US" sz="1800" dirty="0"/>
              <a:t>Pretend Eye Catalepsy</a:t>
            </a:r>
          </a:p>
          <a:p>
            <a:r>
              <a:rPr lang="en-US" sz="1800" dirty="0"/>
              <a:t>Eye Open and Closure with Compounding</a:t>
            </a:r>
          </a:p>
          <a:p>
            <a:r>
              <a:rPr lang="en-US" sz="1800" dirty="0"/>
              <a:t>Progressive Relaxation or Countdown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Eye Catalepsy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Arm Catalepsy/Arm Drop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Elman Numeric Amnesia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Basement of Relaxation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Suggestion Delivery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Check for Closure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De-Hypnotize 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Post-Talk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8E8B-A990-4C7A-B340-3D4E626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F056-D2EB-4100-946A-1F0807F0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1/2 hour - Column A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1/2 hour - Column B - Keywords 30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1/2 hour = Column B - Writing Suggestions 10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1/2 hour = Making the recording itself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B99B99-3508-4D13-A8A0-BB7134AC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6DB4-EC40-4AC7-892F-390C0365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5A08-E75A-4E61-BE12-480AF608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 marL="0" indent="0">
              <a:buNone/>
            </a:pPr>
            <a:r>
              <a:rPr lang="en-US" sz="2500" dirty="0"/>
              <a:t>HYPNOTIC PROGRAMMING SESSION</a:t>
            </a:r>
          </a:p>
          <a:p>
            <a:pPr marL="0" indent="0">
              <a:buNone/>
            </a:pPr>
            <a:r>
              <a:rPr lang="en-US" sz="2500" dirty="0"/>
              <a:t>Intention</a:t>
            </a:r>
          </a:p>
          <a:p>
            <a:pPr marL="0" indent="0">
              <a:buNone/>
            </a:pPr>
            <a:r>
              <a:rPr lang="en-US" sz="2500" dirty="0"/>
              <a:t>Induction - Eye Fixation</a:t>
            </a:r>
          </a:p>
          <a:p>
            <a:pPr marL="0" indent="0">
              <a:buNone/>
            </a:pPr>
            <a:r>
              <a:rPr lang="en-US" sz="2500" dirty="0"/>
              <a:t>Pretend Eye Catalepsy</a:t>
            </a:r>
          </a:p>
          <a:p>
            <a:pPr marL="0" indent="0">
              <a:buNone/>
            </a:pPr>
            <a:r>
              <a:rPr lang="en-US" sz="2500" dirty="0"/>
              <a:t>Eye Open and Closure with Compounding</a:t>
            </a:r>
          </a:p>
          <a:p>
            <a:pPr marL="0" indent="0">
              <a:buNone/>
            </a:pPr>
            <a:r>
              <a:rPr lang="en-US" sz="2500" dirty="0"/>
              <a:t>(Takes 5 Minutes)</a:t>
            </a:r>
          </a:p>
          <a:p>
            <a:pPr marL="0" indent="0">
              <a:buNone/>
            </a:pPr>
            <a:r>
              <a:rPr lang="en-US" sz="2500" dirty="0"/>
              <a:t>Special Place</a:t>
            </a:r>
          </a:p>
          <a:p>
            <a:pPr marL="0" indent="0">
              <a:buNone/>
            </a:pPr>
            <a:r>
              <a:rPr lang="en-US" sz="2500" dirty="0"/>
              <a:t>Longer Deepening Technique</a:t>
            </a:r>
          </a:p>
          <a:p>
            <a:pPr marL="0" indent="0">
              <a:buNone/>
            </a:pPr>
            <a:r>
              <a:rPr lang="en-US" sz="2500" dirty="0"/>
              <a:t>Countdown or Progressive Relaxation</a:t>
            </a:r>
          </a:p>
          <a:p>
            <a:pPr marL="0" indent="0">
              <a:buNone/>
            </a:pPr>
            <a:r>
              <a:rPr lang="en-US" sz="2500" dirty="0"/>
              <a:t>Bridging to Suggestions</a:t>
            </a:r>
          </a:p>
          <a:p>
            <a:pPr marL="0" indent="0">
              <a:buNone/>
            </a:pPr>
            <a:r>
              <a:rPr lang="en-US" sz="2500" dirty="0"/>
              <a:t>(Takes 5 Minutes)</a:t>
            </a:r>
          </a:p>
          <a:p>
            <a:pPr marL="0" indent="0">
              <a:buNone/>
            </a:pPr>
            <a:r>
              <a:rPr lang="en-US" sz="2500" dirty="0"/>
              <a:t>Deliver Suggestions</a:t>
            </a:r>
          </a:p>
          <a:p>
            <a:pPr marL="0" indent="0">
              <a:buNone/>
            </a:pPr>
            <a:r>
              <a:rPr lang="en-US" sz="2500" dirty="0"/>
              <a:t>10 suggestions 3 times each in the second person</a:t>
            </a:r>
          </a:p>
          <a:p>
            <a:pPr marL="0" indent="0">
              <a:buNone/>
            </a:pPr>
            <a:r>
              <a:rPr lang="en-US" sz="2500" dirty="0"/>
              <a:t>Every day in every way, you are now more calm, relaxed and at ease. </a:t>
            </a:r>
          </a:p>
          <a:p>
            <a:pPr marL="0" indent="0">
              <a:buNone/>
            </a:pPr>
            <a:r>
              <a:rPr lang="en-US" sz="2500" dirty="0"/>
              <a:t>Every night you now feel more Peaceful, Safe and secure.</a:t>
            </a:r>
          </a:p>
          <a:p>
            <a:pPr marL="0" indent="0">
              <a:buNone/>
            </a:pPr>
            <a:r>
              <a:rPr lang="en-US" sz="2500" dirty="0"/>
              <a:t>As you fall asleep each night you are now feeling more forgiving, accepting and loving. </a:t>
            </a:r>
          </a:p>
          <a:p>
            <a:pPr marL="0" indent="0">
              <a:buNone/>
            </a:pPr>
            <a:r>
              <a:rPr lang="en-US" sz="2500" dirty="0"/>
              <a:t>With ever increasing confidence and higher self-esteem you now feel happier, more content, and harmonious.</a:t>
            </a:r>
          </a:p>
          <a:p>
            <a:pPr marL="0" indent="0">
              <a:buNone/>
            </a:pPr>
            <a:r>
              <a:rPr lang="en-US" sz="2500" dirty="0"/>
              <a:t>Each morning I wake up feeling more excited, optimistic and energized. </a:t>
            </a:r>
          </a:p>
          <a:p>
            <a:pPr marL="0" indent="0">
              <a:buNone/>
            </a:pPr>
            <a:r>
              <a:rPr lang="en-US" sz="2500" dirty="0"/>
              <a:t>Repeat in your mind ---&gt;Deliver 10 Suggestions 1 time each in the first person</a:t>
            </a:r>
          </a:p>
          <a:p>
            <a:pPr marL="0" indent="0">
              <a:buNone/>
            </a:pPr>
            <a:r>
              <a:rPr lang="en-US" sz="2500" dirty="0"/>
              <a:t>Visualizations - Say "see" - Client is in the picture (3 minutes)</a:t>
            </a:r>
          </a:p>
          <a:p>
            <a:pPr marL="0" indent="0">
              <a:buNone/>
            </a:pPr>
            <a:r>
              <a:rPr lang="en-US" sz="2500" dirty="0"/>
              <a:t>Specific Places</a:t>
            </a:r>
          </a:p>
          <a:p>
            <a:pPr marL="0" indent="0">
              <a:buNone/>
            </a:pPr>
            <a:r>
              <a:rPr lang="en-US" sz="2500" dirty="0"/>
              <a:t>- Bed</a:t>
            </a:r>
          </a:p>
          <a:p>
            <a:pPr marL="0" indent="0">
              <a:buNone/>
            </a:pPr>
            <a:r>
              <a:rPr lang="en-US" sz="2500" dirty="0"/>
              <a:t>- Work</a:t>
            </a:r>
          </a:p>
          <a:p>
            <a:pPr marL="0" indent="0">
              <a:buNone/>
            </a:pPr>
            <a:r>
              <a:rPr lang="en-US" sz="2500" dirty="0"/>
              <a:t>- Social Situation - Bar</a:t>
            </a:r>
          </a:p>
          <a:p>
            <a:pPr marL="0" indent="0">
              <a:buNone/>
            </a:pPr>
            <a:r>
              <a:rPr lang="en-US" sz="2500" dirty="0"/>
              <a:t>(Takes about 10 minutes)</a:t>
            </a:r>
          </a:p>
          <a:p>
            <a:pPr marL="0" indent="0">
              <a:buNone/>
            </a:pPr>
            <a:r>
              <a:rPr lang="en-US" sz="2500" dirty="0"/>
              <a:t>De-Hypnotize</a:t>
            </a:r>
          </a:p>
          <a:p>
            <a:pPr marL="0" indent="0">
              <a:buNone/>
            </a:pPr>
            <a:r>
              <a:rPr lang="en-US" sz="2500" dirty="0"/>
              <a:t>(about 22-25 minutes long)</a:t>
            </a:r>
          </a:p>
          <a:p>
            <a:pPr marL="0" indent="0">
              <a:buNone/>
            </a:pPr>
            <a:br>
              <a:rPr lang="en-US" sz="900" dirty="0"/>
            </a:br>
            <a:endParaRPr lang="en-US" sz="900" dirty="0"/>
          </a:p>
          <a:p>
            <a:pPr marL="0" indent="0">
              <a:buNone/>
            </a:pPr>
            <a:br>
              <a:rPr lang="en-US" sz="900" dirty="0"/>
            </a:br>
            <a:endParaRPr lang="en-US" sz="900" dirty="0"/>
          </a:p>
          <a:p>
            <a:pPr marL="0" indent="0">
              <a:buNone/>
            </a:pPr>
            <a:br>
              <a:rPr lang="en-US" sz="900" dirty="0"/>
            </a:br>
            <a:endParaRPr lang="en-US" sz="900" dirty="0"/>
          </a:p>
          <a:p>
            <a:pPr marL="0" indent="0">
              <a:buNone/>
            </a:pPr>
            <a:br>
              <a:rPr lang="en-US" sz="900" dirty="0"/>
            </a:b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23A8F53-7E51-4669-93A2-1ABA27B5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AAAD-9F9A-42FC-931B-270764C9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9ACF-F4EA-4541-BEB8-D2D60F18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4">
            <a:noAutofit/>
          </a:bodyPr>
          <a:lstStyle/>
          <a:p>
            <a:pPr marL="0" indent="0" algn="l" rtl="0">
              <a:buNone/>
            </a:pPr>
            <a:r>
              <a:rPr lang="en-US" sz="900" b="1" i="1" dirty="0">
                <a:effectLst/>
                <a:latin typeface="adobe-clean"/>
              </a:rPr>
              <a:t>Events -&gt; Beliefs -&gt; Emotions -&gt; Symptoms/Behaviors</a:t>
            </a:r>
            <a:endParaRPr lang="en-US" sz="900" b="1" i="0" dirty="0"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900" b="1" i="0" dirty="0">
                <a:effectLst/>
                <a:latin typeface="adobe-clean"/>
              </a:rPr>
              <a:t>How you feel about your problems are the emotions causing the problems</a:t>
            </a:r>
          </a:p>
          <a:p>
            <a:pPr marL="0" indent="0" algn="l" rtl="0">
              <a:buNone/>
            </a:pPr>
            <a:r>
              <a:rPr lang="en-US" sz="900" b="1" i="0" dirty="0">
                <a:effectLst/>
                <a:latin typeface="adobe-clean"/>
              </a:rPr>
              <a:t>Looking for the emotions that comes before the behavior (before)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Intake - Reflective/Empathic Listening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Issue: Symptoms/Behavior/Complaint 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Poor Sleep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Trouble falling asleep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Waking up at night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Waking up cranky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Stem-Sentence Completion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EMOTIONS: (5 to 7 or more)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When I can't sleep at night, it's because I am feeling so ________ . 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Hurt/Sad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Fear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Anger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Guilt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Anxious 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Jealous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Irritable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Panicky 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Scared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Frustrated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Worried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Confused 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Angry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Sad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Guilty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Overwhelmed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Lonely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BELIEFS (5 to 7)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When I can't sleep at night, it makes me feel so (emotion), and that makes me feel like I am ________ . </a:t>
            </a:r>
          </a:p>
          <a:p>
            <a:pPr marL="0" indent="0" algn="l" rtl="0">
              <a:buNone/>
            </a:pPr>
            <a:r>
              <a:rPr lang="en-US" sz="900" i="1" dirty="0">
                <a:effectLst/>
                <a:latin typeface="adobe-clean"/>
              </a:rPr>
              <a:t>A Loser</a:t>
            </a:r>
            <a:endParaRPr lang="en-US" sz="900" i="0" dirty="0"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900" i="1" dirty="0">
                <a:effectLst/>
                <a:latin typeface="adobe-clean"/>
              </a:rPr>
              <a:t>Out of Control</a:t>
            </a:r>
            <a:endParaRPr lang="en-US" sz="900" i="0" dirty="0"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Worthless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Powerless</a:t>
            </a:r>
          </a:p>
          <a:p>
            <a:pPr marL="0" indent="0" algn="l" rtl="0">
              <a:buNone/>
            </a:pPr>
            <a:r>
              <a:rPr lang="en-US" sz="900" i="1" dirty="0">
                <a:effectLst/>
                <a:latin typeface="adobe-clean"/>
              </a:rPr>
              <a:t>Bad (person)</a:t>
            </a:r>
            <a:endParaRPr lang="en-US" sz="900" i="0" dirty="0"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Vulnerable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Unsafe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Not safe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Failure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Irresponsible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Unlovable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Useless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Weak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Not Good Enough</a:t>
            </a:r>
          </a:p>
          <a:p>
            <a:pPr marL="0" indent="0" algn="l" rtl="0">
              <a:buNone/>
            </a:pPr>
            <a:r>
              <a:rPr lang="en-US" sz="900" i="0" dirty="0">
                <a:effectLst/>
                <a:latin typeface="adobe-clean"/>
              </a:rPr>
              <a:t>Alone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E2FC1B-7427-4060-A9E1-06C34310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9736-1DBE-4391-9428-EAB0B5B8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381F-3D2C-45D4-ACDE-F40AC1ED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adobe-clean"/>
              </a:rPr>
              <a:t>30 Positive Keywords (Collapse problems from the bottom up)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2 Primary questions: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1. How would you like to feel? 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2. What is the truth? (beliefs)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Belong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One with the Universe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Connected to all that is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Strong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Powerful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Confident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Useful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Valuable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Important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Calm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Relaxed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At Peace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serene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confident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trust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certain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forgiving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Self-Love and Self-Forgiveness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happy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Joyful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Successful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Empowered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Worthy/Worthwhile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Inherently Good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Fall asleep easily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Sleep through the whole night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Wake happy and refreshed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Self-Love and Self-Forgiveness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Happy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7BF8EBA-E2E2-4425-837C-1926FA96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9736-1DBE-4391-9428-EAB0B5B8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381F-3D2C-45D4-ACDE-F40AC1ED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adobe-clean"/>
              </a:rPr>
              <a:t>RULES FOR EFFECTIVE SUGGESTIONS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The motivating desire must be strong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 positive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Use the present tense - Now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Set a time limit - By / on or before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Suggest action, not the ability to act - no "can"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 specific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Measurable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Keep the language simple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Emotionalize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Use Repetition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 accurate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 realistic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Personalize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Incremental - more and more (less and less)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Believable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SMART GOALS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1. Second Person (10 suggestions three times each)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delivered 30 suggestions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2. First Person (10 suggestions one time each)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Every day in every way I feel more ____, _____ and _____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You are now more ___, _____and ____. 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Every night you now feel more Peaceful, Safe and secure.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As you fall asleep each night you are now feeling more forgiving, accepting and loving. 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With ever increasing confidence and higher self-esteem I now feel happier, more content, and harmonious.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Each morning I wake up feeling more excited, optimistic and energized. 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With ___Confidence and ____, High Self-Esteem I now feel more ___Self-Assured and ___ Secure within Myself.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With a stronger sense of purpose and meaning I now feel more valuable and important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I am now more strong, empowered and fully capable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adobe-clean"/>
              </a:rPr>
              <a:t>Each day I am now feeling more strong...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F66988-B55A-41F7-A570-7DEBD40E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Announcements: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99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Submit </a:t>
            </a:r>
            <a:r>
              <a:rPr lang="en-US" sz="1800">
                <a:solidFill>
                  <a:srgbClr val="333399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Passcodes </a:t>
            </a:r>
            <a:endParaRPr lang="en-US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89A70EC-7AAD-4857-9CA4-E18D118D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1BEC-19C1-4CC7-96C4-4BED3E07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787400"/>
          </a:xfrm>
        </p:spPr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- Hypnotherapist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D68E-2D1E-4779-8358-83940C94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016000"/>
            <a:ext cx="10157354" cy="5156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Start Date 4/28/21</a:t>
            </a:r>
          </a:p>
          <a:p>
            <a:pPr marL="0" indent="0">
              <a:buNone/>
            </a:pPr>
            <a:r>
              <a:rPr lang="en-US" dirty="0"/>
              <a:t>Section One of Hypnotherapist Training – Fundamentals of Hypnotism</a:t>
            </a:r>
          </a:p>
          <a:p>
            <a:pPr marL="0" indent="0">
              <a:buNone/>
            </a:pPr>
            <a:r>
              <a:rPr lang="en-US" dirty="0"/>
              <a:t>Online Interactive Tutorials: Students are expected to complete approximately fifteen (15) hours of Online Interactive Tutorials per week.</a:t>
            </a:r>
          </a:p>
          <a:p>
            <a:pPr marL="0" indent="0">
              <a:buNone/>
            </a:pPr>
            <a:r>
              <a:rPr lang="en-US" b="1" dirty="0"/>
              <a:t>Live Online Classes</a:t>
            </a:r>
          </a:p>
          <a:p>
            <a:pPr marL="0" indent="0">
              <a:buNone/>
            </a:pPr>
            <a:r>
              <a:rPr lang="en-US" dirty="0"/>
              <a:t>(All Live Class times are at the same time in their respective EST, MST &amp; PST time zones. They are recorded and posted on the school webpage for later viewing.)</a:t>
            </a:r>
          </a:p>
          <a:p>
            <a:pPr marL="0" indent="0">
              <a:buNone/>
            </a:pPr>
            <a:r>
              <a:rPr lang="en-US" dirty="0"/>
              <a:t>4/28/21 – Wednesday from 6:00pm to 9:00pm EST (4-7pm MST; 3-6pm PST)</a:t>
            </a:r>
          </a:p>
          <a:p>
            <a:pPr marL="0" indent="0">
              <a:buNone/>
            </a:pPr>
            <a:r>
              <a:rPr lang="en-US" dirty="0"/>
              <a:t>5/12/21 – Wednesday from 7:00pm to 9:00pm EST (5-7pm MST; 4-6pm PST)</a:t>
            </a:r>
          </a:p>
          <a:p>
            <a:pPr marL="0" indent="0">
              <a:buNone/>
            </a:pPr>
            <a:r>
              <a:rPr lang="en-US" b="1" dirty="0"/>
              <a:t>5/26/21 – Wednesday from 7:00pm to 9:00pm EST (5-7pm MST; 4-6pm PST)</a:t>
            </a:r>
          </a:p>
          <a:p>
            <a:pPr marL="0" indent="0">
              <a:buNone/>
            </a:pPr>
            <a:r>
              <a:rPr lang="en-US" b="1" dirty="0"/>
              <a:t>Supervised Clinical Hours</a:t>
            </a:r>
          </a:p>
          <a:p>
            <a:pPr marL="0" indent="0">
              <a:buNone/>
            </a:pPr>
            <a:r>
              <a:rPr lang="en-US" dirty="0"/>
              <a:t>(All Supervised Clinical hours for all sections are local time)</a:t>
            </a:r>
          </a:p>
          <a:p>
            <a:pPr marL="0" indent="0">
              <a:buNone/>
            </a:pPr>
            <a:r>
              <a:rPr lang="en-US" dirty="0"/>
              <a:t>6/4/21 to 6/6/21 – 8:30am to 6:30pm (Friday through Sunday) EST</a:t>
            </a:r>
          </a:p>
          <a:p>
            <a:pPr marL="0" indent="0">
              <a:buNone/>
            </a:pPr>
            <a:r>
              <a:rPr lang="en-US" dirty="0"/>
              <a:t>Tampa, FL – Hampton Inn &amp; Suites Tampa Airport Avion Park Westshore, 5329 Avion Park Dr, Tampa, FL 33607 (813) 287-8500</a:t>
            </a:r>
          </a:p>
          <a:p>
            <a:pPr marL="0" indent="0">
              <a:buNone/>
            </a:pPr>
            <a:r>
              <a:rPr lang="en-US" dirty="0"/>
              <a:t>Orlando, FL – 540 E Horatio Ave STE 200, Maitland, FL 32751</a:t>
            </a:r>
          </a:p>
          <a:p>
            <a:pPr marL="0" indent="0">
              <a:buNone/>
            </a:pPr>
            <a:r>
              <a:rPr lang="en-US" dirty="0"/>
              <a:t>Online – Weblink to be provided by the instructor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4E5EE4-F5F7-4DC2-94FF-79F7110F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DB72-B2C2-4F4F-A9B0-D6D7B937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84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Completion Schedule for Online Interactive Tutorials: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C415-8F43-4817-B731-3FBA3D43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47800"/>
            <a:ext cx="10157354" cy="54102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suggested schedule of completion for your Fundamentals of Hypnotism OIT's is as follows: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#s - Name - Approx. Hours - Complete by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HT101    Introduction - 15.5	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HT102    Building Rapport - 3	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HT103    Depth of Hypnotic State - 1.5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HT104    Understanding the Subconscious Mind - 3.5 - 5/12/2021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HT105    The Structure of a Hypnotic Session - 1.75                          	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HT106    Styles of Trance Induction - 10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HT107    Deepening Techniques -  5.5                   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HT108    Effective Suggestion Delivery - 3.75 - 5/26/2021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HT109    Self-Hypnosis - 2     	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HT110    Basic Neuro-Linguistic Programming - 4.5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HT111    Smoking Cessation Protocol - 4.25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HT112    Weight Loss Protocol - 3	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HT113    Stress Reduction Protocol - 2.5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are required. </a:t>
            </a: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 in bold are needed for practical exercises</a:t>
            </a:r>
            <a:r>
              <a:rPr lang="en-US" sz="5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B13D36C-B440-4D15-8C8B-ED4B746F8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DE2A-F4B0-4329-A798-ADDEF19F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dirty="0"/>
              <a:t>Staff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FE0E-CE67-4657-BF4B-EC9E3F70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384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/>
              <a:t>For curriculum/attendance (virtually everything else!) related questions email Christine Bergstrom at Student Services at support@interpersonalhypnotherapy.com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/>
              <a:t>For any tuition related issues, please contact our Admissions Director Monica Watermann at Monica@instituteofhypnotherapy.com - 800-551-9247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/>
              <a:t>For any Hypnotherapy related questions, feel free to contact me directly at matthew@interpersonalhypnotherapy.com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/>
              <a:t>For everything else, please contact Dani Fox at dani@interpersonalhypnotherapy.com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26AC3B6-66F7-4F4A-B812-D4CD255E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467A-0BD2-414B-B5DA-09EE46DD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D08D-F6D8-4D07-BE41-56BC6015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Notecards for In-House Practical Hours</a:t>
            </a:r>
          </a:p>
          <a:p>
            <a:r>
              <a:rPr lang="en-US" dirty="0"/>
              <a:t>Hypno-Buddies</a:t>
            </a:r>
          </a:p>
          <a:p>
            <a:r>
              <a:rPr lang="en-US" dirty="0"/>
              <a:t>Exams and Final Exam</a:t>
            </a:r>
          </a:p>
          <a:p>
            <a:r>
              <a:rPr lang="en-US" dirty="0"/>
              <a:t>Practicals</a:t>
            </a:r>
          </a:p>
          <a:p>
            <a:r>
              <a:rPr lang="en-US" dirty="0"/>
              <a:t>IAIH Conference</a:t>
            </a:r>
          </a:p>
          <a:p>
            <a:r>
              <a:rPr lang="en-US" dirty="0"/>
              <a:t>NLP Training</a:t>
            </a:r>
          </a:p>
          <a:p>
            <a:r>
              <a:rPr lang="en-US" dirty="0"/>
              <a:t>CEUs</a:t>
            </a:r>
          </a:p>
          <a:p>
            <a:r>
              <a:rPr lang="en-US" dirty="0"/>
              <a:t>Required Readings</a:t>
            </a:r>
          </a:p>
          <a:p>
            <a:r>
              <a:rPr lang="en-US" dirty="0"/>
              <a:t>Pass-Code B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78DA72D-61D6-4DFD-8648-2F6197A2B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DE2A-F4B0-4329-A798-ADDEF19F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Setting Goals – Income Potential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FE0E-CE67-4657-BF4B-EC9E3F70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384800"/>
          </a:xfrm>
        </p:spPr>
        <p:txBody>
          <a:bodyPr numCol="2">
            <a:normAutofit/>
          </a:bodyPr>
          <a:lstStyle/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$70/Hour = $140/Session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10 per Week - $1,400 - $70,000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$70 per hour - $140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15 per Week - $2,100 - $105,000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20 per Week - $2,800 - $140,000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25 per Week - $3,500 - $175,000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Raising Your Hourly Rate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$90, $110, $115 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dobe-clean"/>
              </a:rPr>
              <a:t>On or before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adobe-clean"/>
              </a:rPr>
              <a:t>DATE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dobe-clean"/>
              </a:rPr>
              <a:t> I see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adobe-clean"/>
              </a:rPr>
              <a:t>NUMBER OF CLIENTS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dobe-clean"/>
              </a:rPr>
              <a:t> Full-Paying Clients per Week</a:t>
            </a:r>
            <a:endParaRPr lang="en-US" sz="1400" b="1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endParaRPr lang="en-US" sz="1400" dirty="0">
              <a:solidFill>
                <a:srgbClr val="000000"/>
              </a:solidFill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Interpersonal Hypnotherapy Clinics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dobe-clean"/>
              </a:rPr>
              <a:t>$180 per session - 70% to Clinic Practitioners - $126 per Session</a:t>
            </a:r>
            <a:endParaRPr lang="en-US" sz="1400" b="0" i="0" dirty="0">
              <a:solidFill>
                <a:srgbClr val="4B4B4B"/>
              </a:solidFill>
              <a:effectLst/>
              <a:latin typeface="adobe-clean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3C03906-744F-4334-93C3-96A5ADBD4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BDE1-C15B-41F3-9385-DB0FD11F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BEMAH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3F17-049A-4B24-99E7-8D903174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B = Belief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E = Expectation/Excite the Imagination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MA = Misdirected Attention (Refocused Attention)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1. Fixation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2. Distraction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3. Repetition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4. Suggestions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5. Relaxation (Sleep)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H = Hypnosis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u="sng" dirty="0">
                <a:solidFill>
                  <a:srgbClr val="4B4B4B"/>
                </a:solidFill>
                <a:effectLst/>
                <a:latin typeface="adobe-clean"/>
              </a:rPr>
              <a:t>Additional Components</a:t>
            </a: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- Conscious Mind Overload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- Psychic Shock - Startle Command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- Loss of Equilibrium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dobe-clean"/>
              </a:rPr>
              <a:t>- Fundamental Agreement</a:t>
            </a: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br>
              <a:rPr lang="en-US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>
              <a:buNone/>
            </a:pPr>
            <a:br>
              <a:rPr lang="en-US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DD225A3-E8E7-4790-9FF9-BA17B72E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16" y="4953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BDB-1716-4DDB-ABDE-B2B202DD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EC02-1297-4D5B-80DD-A203A8D4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Exercise #1 – Rapport Building and Listening Skills</a:t>
            </a:r>
          </a:p>
          <a:p>
            <a:pPr marL="0" indent="0">
              <a:buNone/>
            </a:pPr>
            <a:r>
              <a:rPr lang="en-US" dirty="0"/>
              <a:t>Round 1 – Listening without any validation</a:t>
            </a:r>
          </a:p>
          <a:p>
            <a:pPr marL="0" indent="0">
              <a:buNone/>
            </a:pPr>
            <a:r>
              <a:rPr lang="en-US" dirty="0"/>
              <a:t>Round 2 – Listening with only head nods and “mm-</a:t>
            </a:r>
            <a:r>
              <a:rPr lang="en-US" dirty="0" err="1"/>
              <a:t>hms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Round 3 – Only Reflective Listening</a:t>
            </a:r>
          </a:p>
          <a:p>
            <a:pPr marL="0" indent="0">
              <a:buNone/>
            </a:pPr>
            <a:r>
              <a:rPr lang="en-US" dirty="0"/>
              <a:t>Round 4 – Only Reflective/Empathic Listening</a:t>
            </a:r>
          </a:p>
          <a:p>
            <a:pPr marL="0" indent="0">
              <a:buNone/>
            </a:pPr>
            <a:r>
              <a:rPr lang="en-US" dirty="0"/>
              <a:t>Round 5 – Reflective/Empathic Listening with Mirroring and Matching</a:t>
            </a:r>
          </a:p>
          <a:p>
            <a:pPr marL="0" indent="0">
              <a:buNone/>
            </a:pPr>
            <a:r>
              <a:rPr lang="en-US" dirty="0"/>
              <a:t>Round 6 – Authentic Listening utilizing all methods from Rounds 1 through 5</a:t>
            </a:r>
          </a:p>
        </p:txBody>
      </p:sp>
    </p:spTree>
    <p:extLst>
      <p:ext uri="{BB962C8B-B14F-4D97-AF65-F5344CB8AC3E}">
        <p14:creationId xmlns:p14="http://schemas.microsoft.com/office/powerpoint/2010/main" val="27851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1611</Words>
  <Application>Microsoft Office PowerPoint</Application>
  <PresentationFormat>Custom</PresentationFormat>
  <Paragraphs>294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adobe-clean</vt:lpstr>
      <vt:lpstr>Arial</vt:lpstr>
      <vt:lpstr>Baskerville Old Face</vt:lpstr>
      <vt:lpstr>Calibri</vt:lpstr>
      <vt:lpstr>Century Gothic</vt:lpstr>
      <vt:lpstr>Books 16x9</vt:lpstr>
      <vt:lpstr>Fundamentals of Hypnotism</vt:lpstr>
      <vt:lpstr>Announcements:</vt:lpstr>
      <vt:lpstr>Program - Hypnotherapist</vt:lpstr>
      <vt:lpstr>Suggested Completion Schedule for Online Interactive Tutorials: </vt:lpstr>
      <vt:lpstr>Staff Contact Information</vt:lpstr>
      <vt:lpstr>Discussion Items</vt:lpstr>
      <vt:lpstr>Setting Goals – Income Potential</vt:lpstr>
      <vt:lpstr>BEMAH</vt:lpstr>
      <vt:lpstr>Exercise 1</vt:lpstr>
      <vt:lpstr>Exercise 2</vt:lpstr>
      <vt:lpstr>Exercise 3</vt:lpstr>
      <vt:lpstr>Exercise 4</vt:lpstr>
      <vt:lpstr>Exercise 5</vt:lpstr>
      <vt:lpstr>Exercise 6</vt:lpstr>
      <vt:lpstr>Exercise 7</vt:lpstr>
      <vt:lpstr>Exercise 7</vt:lpstr>
      <vt:lpstr>Column A</vt:lpstr>
      <vt:lpstr>Column B</vt:lpstr>
      <vt:lpstr>Column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Hypnotherapy</dc:title>
  <dc:creator>Matthew Brownstein</dc:creator>
  <cp:lastModifiedBy>Matthew Brownstein</cp:lastModifiedBy>
  <cp:revision>30</cp:revision>
  <dcterms:created xsi:type="dcterms:W3CDTF">2021-03-30T19:45:36Z</dcterms:created>
  <dcterms:modified xsi:type="dcterms:W3CDTF">2021-06-23T21:28:58Z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